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22"/>
  </p:notesMasterIdLst>
  <p:handoutMasterIdLst>
    <p:handoutMasterId r:id="rId23"/>
  </p:handoutMasterIdLst>
  <p:sldIdLst>
    <p:sldId id="277" r:id="rId5"/>
    <p:sldId id="329" r:id="rId6"/>
    <p:sldId id="320" r:id="rId7"/>
    <p:sldId id="337" r:id="rId8"/>
    <p:sldId id="330" r:id="rId9"/>
    <p:sldId id="331" r:id="rId10"/>
    <p:sldId id="332" r:id="rId11"/>
    <p:sldId id="333" r:id="rId12"/>
    <p:sldId id="335" r:id="rId13"/>
    <p:sldId id="334" r:id="rId14"/>
    <p:sldId id="336" r:id="rId15"/>
    <p:sldId id="338" r:id="rId16"/>
    <p:sldId id="339" r:id="rId17"/>
    <p:sldId id="340" r:id="rId18"/>
    <p:sldId id="341" r:id="rId19"/>
    <p:sldId id="34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008042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60" autoAdjust="0"/>
    <p:restoredTop sz="93447" autoAdjust="0"/>
  </p:normalViewPr>
  <p:slideViewPr>
    <p:cSldViewPr snapToGrid="0">
      <p:cViewPr varScale="1">
        <p:scale>
          <a:sx n="51" d="100"/>
          <a:sy n="51" d="100"/>
        </p:scale>
        <p:origin x="1352" y="264"/>
      </p:cViewPr>
      <p:guideLst/>
    </p:cSldViewPr>
  </p:slideViewPr>
  <p:outlineViewPr>
    <p:cViewPr>
      <p:scale>
        <a:sx n="33" d="100"/>
        <a:sy n="33" d="100"/>
      </p:scale>
      <p:origin x="0" y="-2917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504"/>
    </p:cViewPr>
  </p:sorterViewPr>
  <p:notesViewPr>
    <p:cSldViewPr snapToGrid="0">
      <p:cViewPr varScale="1">
        <p:scale>
          <a:sx n="82" d="100"/>
          <a:sy n="82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Transfer</c:v>
                </c:pt>
              </c:strCache>
            </c:strRef>
          </c:tx>
          <c:spPr>
            <a:pattFill prst="pct5">
              <a:fgClr>
                <a:schemeClr val="accent1"/>
              </a:fgClr>
              <a:bgClr>
                <a:schemeClr val="bg1"/>
              </a:bgClr>
            </a:pattFill>
          </c:spPr>
          <c:explosion val="14"/>
          <c:dPt>
            <c:idx val="0"/>
            <c:bubble3D val="0"/>
            <c:spPr>
              <a:pattFill prst="pct90">
                <a:fgClr>
                  <a:schemeClr val="accent1"/>
                </a:fgClr>
                <a:bgClr>
                  <a:schemeClr val="bg1"/>
                </a:bgClr>
              </a:patt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195-4F52-A344-C84DE41AF946}"/>
              </c:ext>
            </c:extLst>
          </c:dPt>
          <c:dPt>
            <c:idx val="1"/>
            <c:bubble3D val="0"/>
            <c:spPr>
              <a:pattFill prst="pct40">
                <a:fgClr>
                  <a:schemeClr val="accent1"/>
                </a:fgClr>
                <a:bgClr>
                  <a:schemeClr val="bg1"/>
                </a:bgClr>
              </a:patt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195-4F52-A344-C84DE41AF946}"/>
              </c:ext>
            </c:extLst>
          </c:dPt>
          <c:cat>
            <c:strRef>
              <c:f>Sheet1!$A$2:$A$3</c:f>
              <c:strCache>
                <c:ptCount val="2"/>
                <c:pt idx="0">
                  <c:v>CCN</c:v>
                </c:pt>
                <c:pt idx="1">
                  <c:v>non-CCN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488159</c:v>
                </c:pt>
                <c:pt idx="1">
                  <c:v>982280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95-4F52-A344-C84DE41AF9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C2001-F49C-F386-9DC2-DEFDDC758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62D5AF-746B-8A23-C610-05A03701CD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B13CB-9B36-DE1A-33B5-2B8D2897C3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>
                <a:latin typeface="Calibri"/>
                <a:ea typeface="Calibri"/>
                <a:cs typeface="Calibri"/>
              </a:rPr>
              <a:t>Cassandra/Kelly</a:t>
            </a:r>
          </a:p>
          <a:p>
            <a:endParaRPr lang="en-US" sz="200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3A89B-4D47-4947-8BD5-51FAD5B3EB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0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>
                <a:latin typeface="Calibri"/>
                <a:ea typeface="Calibri"/>
                <a:cs typeface="Calibri"/>
              </a:rPr>
              <a:t>Cassandra/Kelly</a:t>
            </a:r>
          </a:p>
          <a:p>
            <a:endParaRPr lang="en-US" sz="200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155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numbers of times these courses have been transferred within the system in the past 3 years. Each number represents a student instance of transfer.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68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CB644-3AA4-E981-B758-5F1CF5886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25097B-F49F-A476-16EB-56F817C7D8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5E654-F1BA-2FAD-F734-3D31B749E8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numbers of times these courses have been transferred within the system and brought in as the correct course at the transfer institution. Data is for the last 3 years.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CD5BB-1AA6-D276-024E-707A251896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96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Based on the numbers in the previous slides – if courses are an average of 3 credits – and we use a community college average tuition/fees of $206.30/credit – and this is just for transfer within the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66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*these courses are also a part of the top 28 courses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1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422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199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0746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088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</a:t>
            </a:r>
            <a:r>
              <a:rPr lang="en-US" dirty="0"/>
              <a:t>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5348181-4919-E56C-85B4-9FD7580A6C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sz="quarter" idx="10"/>
          </p:nvPr>
        </p:nvSpPr>
        <p:spPr>
          <a:xfrm>
            <a:off x="0" y="-1"/>
            <a:ext cx="12192000" cy="6858001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53">
            <a:extLst>
              <a:ext uri="{FF2B5EF4-FFF2-40B4-BE49-F238E27FC236}">
                <a16:creationId xmlns:a16="http://schemas.microsoft.com/office/drawing/2014/main" id="{40328A40-B066-3033-F44D-B75F9E45F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5921"/>
            <a:ext cx="6477000" cy="1676400"/>
          </a:xfrm>
        </p:spPr>
        <p:txBody>
          <a:bodyPr>
            <a:normAutofit lnSpcReduction="10000"/>
          </a:bodyPr>
          <a:lstStyle>
            <a:lvl1pPr marL="457200" indent="-457200">
              <a:defRPr sz="2400"/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E27FD6F-D39D-9396-B892-90944249A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C595EF1-15B1-6912-1B50-58E1DCC97F7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67F44F13-199C-5F52-795E-128B4CCD4661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C460C1C-C8D7-3CAC-6DD2-52E6E668D980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14" name="Title 13">
            <a:extLst>
              <a:ext uri="{FF2B5EF4-FFF2-40B4-BE49-F238E27FC236}">
                <a16:creationId xmlns:a16="http://schemas.microsoft.com/office/drawing/2014/main" id="{3C1F3D2E-66EB-247C-8326-7573E18A9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4648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F16095B8-5F8B-AF63-8CE2-BDFD711054A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06540" y="457200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27" name="Content Placeholder 17">
            <a:extLst>
              <a:ext uri="{FF2B5EF4-FFF2-40B4-BE49-F238E27FC236}">
                <a16:creationId xmlns:a16="http://schemas.microsoft.com/office/drawing/2014/main" id="{52DDFEF9-0341-E538-479D-6A632BA8850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606540" y="73934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29" name="Content Placeholder 17">
            <a:extLst>
              <a:ext uri="{FF2B5EF4-FFF2-40B4-BE49-F238E27FC236}">
                <a16:creationId xmlns:a16="http://schemas.microsoft.com/office/drawing/2014/main" id="{081E4DA0-4189-8AD8-221E-3DBF1129956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06540" y="101366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31" name="Content Placeholder 17">
            <a:extLst>
              <a:ext uri="{FF2B5EF4-FFF2-40B4-BE49-F238E27FC236}">
                <a16:creationId xmlns:a16="http://schemas.microsoft.com/office/drawing/2014/main" id="{617F665E-4951-2D1D-E972-D3CDA6D83E3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606540" y="128798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33" name="Content Placeholder 34">
            <a:extLst>
              <a:ext uri="{FF2B5EF4-FFF2-40B4-BE49-F238E27FC236}">
                <a16:creationId xmlns:a16="http://schemas.microsoft.com/office/drawing/2014/main" id="{8F429DC9-CEBC-08D5-D822-5111BC3A2ECF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1" y="6400801"/>
            <a:ext cx="12192000" cy="452438"/>
          </a:xfrm>
        </p:spPr>
        <p:txBody>
          <a:bodyPr anchor="ctr">
            <a:noAutofit/>
          </a:bodyPr>
          <a:lstStyle>
            <a:lvl1pPr marL="0" indent="0" algn="r">
              <a:buNone/>
              <a:defRPr sz="800" i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r">
              <a:buNone/>
              <a:defRPr sz="800"/>
            </a:lvl2pPr>
            <a:lvl3pPr marL="822960" indent="0" algn="r">
              <a:buNone/>
              <a:defRPr sz="700"/>
            </a:lvl3pPr>
            <a:lvl4pPr marL="1188720" indent="0" algn="r">
              <a:buNone/>
              <a:defRPr sz="600"/>
            </a:lvl4pPr>
            <a:lvl5pPr marL="1554480" indent="0" algn="r">
              <a:buNone/>
              <a:defRPr sz="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2554077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 dirty="0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17" r:id="rId21"/>
    <p:sldLayoutId id="2147483751" r:id="rId22"/>
    <p:sldLayoutId id="2147483725" r:id="rId23"/>
    <p:sldLayoutId id="2147483726" r:id="rId24"/>
    <p:sldLayoutId id="2147483727" r:id="rId25"/>
    <p:sldLayoutId id="2147483752" r:id="rId26"/>
    <p:sldLayoutId id="2147483724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 dirty="0"/>
              <a:t>Common Course Numbering Project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 dirty="0"/>
              <a:t>Project Background and Overview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Academic Affairs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 dirty="0"/>
              <a:t>September 4, 2025</a:t>
            </a:r>
          </a:p>
        </p:txBody>
      </p:sp>
      <p:pic>
        <p:nvPicPr>
          <p:cNvPr id="30" name="Picture Placeholder 29" descr="Minnesota State logo.">
            <a:extLst>
              <a:ext uri="{FF2B5EF4-FFF2-40B4-BE49-F238E27FC236}">
                <a16:creationId xmlns:a16="http://schemas.microsoft.com/office/drawing/2014/main" id="{E4CCBBB7-BA22-C436-1AF0-C247777D3001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45268-2C5C-D54F-545B-7771FA553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43398-80B8-4F8D-6D67-FBCF60C9C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922867"/>
          </a:xfrm>
        </p:spPr>
        <p:txBody>
          <a:bodyPr/>
          <a:lstStyle/>
          <a:p>
            <a:r>
              <a:rPr lang="en-US" dirty="0"/>
              <a:t>Percentage of times brought in correctly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3749F8A-1B3B-5571-8FF0-403F9F9BA6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592463"/>
              </p:ext>
            </p:extLst>
          </p:nvPr>
        </p:nvGraphicFramePr>
        <p:xfrm>
          <a:off x="838200" y="1588558"/>
          <a:ext cx="3886200" cy="5246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>
                  <a:extLst>
                    <a:ext uri="{9D8B030D-6E8A-4147-A177-3AD203B41FA5}">
                      <a16:colId xmlns:a16="http://schemas.microsoft.com/office/drawing/2014/main" val="2585856198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526599546"/>
                    </a:ext>
                  </a:extLst>
                </a:gridCol>
              </a:tblGrid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% of transfer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56567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Composition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73761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General Psychology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6826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Sociology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4316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College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040737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Composition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3664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Lifespan Psychology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2870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64903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Ethics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2324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Microbiology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82902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Interpersonal Comm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17013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Public Speaking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99542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A&amp;P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4371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A&amp;P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7881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General Bio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713431"/>
                  </a:ext>
                </a:extLst>
              </a:tr>
            </a:tbl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77689F4C-8347-11E5-F602-F1AE064B94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4868427"/>
              </p:ext>
            </p:extLst>
          </p:nvPr>
        </p:nvGraphicFramePr>
        <p:xfrm>
          <a:off x="6231466" y="1588558"/>
          <a:ext cx="3801534" cy="5246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585856198"/>
                    </a:ext>
                  </a:extLst>
                </a:gridCol>
                <a:gridCol w="1172634">
                  <a:extLst>
                    <a:ext uri="{9D8B030D-6E8A-4147-A177-3AD203B41FA5}">
                      <a16:colId xmlns:a16="http://schemas.microsoft.com/office/drawing/2014/main" val="3526599546"/>
                    </a:ext>
                  </a:extLst>
                </a:gridCol>
              </a:tblGrid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% of transfer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56567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Microeconomics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73761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Macroeconomics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6826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Gen Chemistry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4316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to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040737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Human Bio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3664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Precalculus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2870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American Gov’t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64903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Med Terminology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2324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Nutrition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82902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Calculus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17013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to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99542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Calculus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4371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Anatomy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7881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Physiology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341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135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56E4-0487-6006-4244-BD78BF04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this means for students -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A105C-819A-E1F7-C7AB-991095CDC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past three years we approximate:</a:t>
            </a:r>
          </a:p>
          <a:p>
            <a:pPr lvl="1"/>
            <a:r>
              <a:rPr lang="en-US" dirty="0"/>
              <a:t>College Composition 1 - students have lost $4,687,549 </a:t>
            </a:r>
          </a:p>
          <a:p>
            <a:pPr lvl="1"/>
            <a:r>
              <a:rPr lang="en-US" dirty="0"/>
              <a:t>Public Speaking – students have lost $1,001,380</a:t>
            </a:r>
          </a:p>
          <a:p>
            <a:pPr lvl="1"/>
            <a:r>
              <a:rPr lang="en-US" dirty="0"/>
              <a:t>Microeconomics – students have lost $205,474</a:t>
            </a:r>
          </a:p>
          <a:p>
            <a:endParaRPr lang="en-US" dirty="0"/>
          </a:p>
          <a:p>
            <a:r>
              <a:rPr lang="en-US" dirty="0"/>
              <a:t>Based on an average of 3 credits per course and community college average tuition of $206.30/credit</a:t>
            </a:r>
          </a:p>
        </p:txBody>
      </p:sp>
    </p:spTree>
    <p:extLst>
      <p:ext uri="{BB962C8B-B14F-4D97-AF65-F5344CB8AC3E}">
        <p14:creationId xmlns:p14="http://schemas.microsoft.com/office/powerpoint/2010/main" val="181271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FD24DE-4FBD-C875-9CAB-A19D73D84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Transfer Pathway Courses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B9272-7556-B181-3938-23FE189089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65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9A1A4F-F7BC-3C97-E282-A93A9890B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data for top transfer pathways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2EA8037-CCED-E230-4929-FC21316329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7520310"/>
              </p:ext>
            </p:extLst>
          </p:nvPr>
        </p:nvGraphicFramePr>
        <p:xfrm>
          <a:off x="699715" y="1782763"/>
          <a:ext cx="10241279" cy="2979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96511">
                  <a:extLst>
                    <a:ext uri="{9D8B030D-6E8A-4147-A177-3AD203B41FA5}">
                      <a16:colId xmlns:a16="http://schemas.microsoft.com/office/drawing/2014/main" val="262240415"/>
                    </a:ext>
                  </a:extLst>
                </a:gridCol>
                <a:gridCol w="1536192">
                  <a:extLst>
                    <a:ext uri="{9D8B030D-6E8A-4147-A177-3AD203B41FA5}">
                      <a16:colId xmlns:a16="http://schemas.microsoft.com/office/drawing/2014/main" val="2656066044"/>
                    </a:ext>
                  </a:extLst>
                </a:gridCol>
                <a:gridCol w="1536192">
                  <a:extLst>
                    <a:ext uri="{9D8B030D-6E8A-4147-A177-3AD203B41FA5}">
                      <a16:colId xmlns:a16="http://schemas.microsoft.com/office/drawing/2014/main" val="1804685018"/>
                    </a:ext>
                  </a:extLst>
                </a:gridCol>
                <a:gridCol w="1536192">
                  <a:extLst>
                    <a:ext uri="{9D8B030D-6E8A-4147-A177-3AD203B41FA5}">
                      <a16:colId xmlns:a16="http://schemas.microsoft.com/office/drawing/2014/main" val="3343970999"/>
                    </a:ext>
                  </a:extLst>
                </a:gridCol>
                <a:gridCol w="1536192">
                  <a:extLst>
                    <a:ext uri="{9D8B030D-6E8A-4147-A177-3AD203B41FA5}">
                      <a16:colId xmlns:a16="http://schemas.microsoft.com/office/drawing/2014/main" val="4084617418"/>
                    </a:ext>
                  </a:extLst>
                </a:gridCol>
              </a:tblGrid>
              <a:tr h="12770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Enrollment by Transfer Pathway Subject Area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FY2022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FY2023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FY2024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FY2025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4570821"/>
                  </a:ext>
                </a:extLst>
              </a:tr>
              <a:tr h="4256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Business TP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3,621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3,507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3,646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3768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8085986"/>
                  </a:ext>
                </a:extLst>
              </a:tr>
              <a:tr h="4256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Psychology TP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2,461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2,561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2,724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2939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2903300"/>
                  </a:ext>
                </a:extLst>
              </a:tr>
              <a:tr h="4256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Computer Science TP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1,804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2,266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2,576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2518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8294044"/>
                  </a:ext>
                </a:extLst>
              </a:tr>
              <a:tr h="4256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Biology TP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1,747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1,639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>
                          <a:effectLst/>
                        </a:rPr>
                        <a:t>1,746</a:t>
                      </a:r>
                      <a:endParaRPr lang="en-US" sz="2000" cap="all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2000" cap="all" dirty="0">
                          <a:effectLst/>
                        </a:rPr>
                        <a:t>2014</a:t>
                      </a:r>
                      <a:endParaRPr lang="en-US" sz="2000" cap="all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093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741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6175D-2093-A282-349F-F463D81ED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Courses required by these TPs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1415-90D2-F75B-B3D4-409A7DCD0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4194976" cy="48061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Business</a:t>
            </a:r>
          </a:p>
          <a:p>
            <a:pPr lvl="1"/>
            <a:r>
              <a:rPr lang="en-US" dirty="0"/>
              <a:t>Business Computers</a:t>
            </a:r>
          </a:p>
          <a:p>
            <a:pPr lvl="1"/>
            <a:r>
              <a:rPr lang="en-US" dirty="0"/>
              <a:t>Principles of Management</a:t>
            </a:r>
          </a:p>
          <a:p>
            <a:pPr lvl="1"/>
            <a:r>
              <a:rPr lang="en-US" dirty="0"/>
              <a:t>Principles of Marketing</a:t>
            </a:r>
          </a:p>
          <a:p>
            <a:pPr lvl="1"/>
            <a:r>
              <a:rPr lang="en-US" dirty="0"/>
              <a:t>Business Law</a:t>
            </a:r>
          </a:p>
          <a:p>
            <a:r>
              <a:rPr lang="en-US" dirty="0"/>
              <a:t>Biology</a:t>
            </a:r>
          </a:p>
          <a:p>
            <a:pPr lvl="1"/>
            <a:r>
              <a:rPr lang="en-US" dirty="0"/>
              <a:t>General Biology 1 *</a:t>
            </a:r>
          </a:p>
          <a:p>
            <a:pPr lvl="1"/>
            <a:r>
              <a:rPr lang="en-US" dirty="0"/>
              <a:t>General Biology 2</a:t>
            </a:r>
          </a:p>
          <a:p>
            <a:pPr lvl="1"/>
            <a:r>
              <a:rPr lang="en-US" dirty="0"/>
              <a:t>Genetics</a:t>
            </a:r>
          </a:p>
          <a:p>
            <a:pPr lvl="1"/>
            <a:r>
              <a:rPr lang="en-US" dirty="0"/>
              <a:t>Ecology</a:t>
            </a:r>
          </a:p>
          <a:p>
            <a:pPr lvl="1"/>
            <a:r>
              <a:rPr lang="en-US" dirty="0"/>
              <a:t>Microbiology *</a:t>
            </a:r>
          </a:p>
          <a:p>
            <a:pPr lvl="1"/>
            <a:r>
              <a:rPr lang="en-US" dirty="0"/>
              <a:t>Cellular Biology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D67DDBD-3F8E-C4CF-51D5-C4154B626170}"/>
              </a:ext>
            </a:extLst>
          </p:cNvPr>
          <p:cNvSpPr txBox="1">
            <a:spLocks/>
          </p:cNvSpPr>
          <p:nvPr/>
        </p:nvSpPr>
        <p:spPr>
          <a:xfrm>
            <a:off x="5650065" y="1782763"/>
            <a:ext cx="4194976" cy="48061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74320" indent="-4572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6304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Calibri" panose="020F0502020204030204" pitchFamily="34" charset="0"/>
              <a:buChar char="-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Computer Science</a:t>
            </a:r>
          </a:p>
          <a:p>
            <a:pPr lvl="1"/>
            <a:r>
              <a:rPr lang="en-US" dirty="0"/>
              <a:t>Computer Science 0</a:t>
            </a:r>
          </a:p>
          <a:p>
            <a:pPr lvl="1"/>
            <a:r>
              <a:rPr lang="en-US" dirty="0"/>
              <a:t>Computer Science 1</a:t>
            </a:r>
          </a:p>
          <a:p>
            <a:pPr lvl="1"/>
            <a:r>
              <a:rPr lang="en-US" dirty="0"/>
              <a:t>Computer Science 2</a:t>
            </a:r>
          </a:p>
          <a:p>
            <a:pPr lvl="1"/>
            <a:r>
              <a:rPr lang="en-US" dirty="0"/>
              <a:t>Computer Architecture</a:t>
            </a:r>
          </a:p>
          <a:p>
            <a:pPr lvl="1"/>
            <a:r>
              <a:rPr lang="en-US" dirty="0"/>
              <a:t>Discrete Math</a:t>
            </a:r>
          </a:p>
          <a:p>
            <a:r>
              <a:rPr lang="en-US" dirty="0"/>
              <a:t>Psychology</a:t>
            </a:r>
          </a:p>
          <a:p>
            <a:pPr lvl="1"/>
            <a:r>
              <a:rPr lang="en-US" dirty="0"/>
              <a:t>Intro Psychology *</a:t>
            </a:r>
          </a:p>
          <a:p>
            <a:pPr lvl="1"/>
            <a:r>
              <a:rPr lang="en-US" dirty="0"/>
              <a:t>Lifespan Psychology *</a:t>
            </a:r>
          </a:p>
          <a:p>
            <a:pPr lvl="1"/>
            <a:r>
              <a:rPr lang="en-US" dirty="0"/>
              <a:t>Abnormal Psychology</a:t>
            </a:r>
          </a:p>
          <a:p>
            <a:pPr lvl="1"/>
            <a:r>
              <a:rPr lang="en-US" dirty="0"/>
              <a:t>Social Psychology</a:t>
            </a:r>
          </a:p>
          <a:p>
            <a:pPr lvl="1"/>
            <a:r>
              <a:rPr lang="en-US" dirty="0"/>
              <a:t>Stats for Behavioral Science</a:t>
            </a:r>
          </a:p>
        </p:txBody>
      </p:sp>
    </p:spTree>
    <p:extLst>
      <p:ext uri="{BB962C8B-B14F-4D97-AF65-F5344CB8AC3E}">
        <p14:creationId xmlns:p14="http://schemas.microsoft.com/office/powerpoint/2010/main" val="1269751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CA61EC-A7A3-70E7-E1E8-7E679B645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Pathway CCN Pilots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32ACF6-6662-17F8-F4C4-A4F0147A0C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21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2429063-4241-43C9-8D9C-5B01128B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Faculty-requested alignment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DEDAD7-F69D-23A3-5FDF-A8EF62A0E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 part of the Transfer Pathway review communities of practice three disciplines requested course number alignment</a:t>
            </a:r>
          </a:p>
          <a:p>
            <a:r>
              <a:rPr lang="en-US" dirty="0"/>
              <a:t>Accounting</a:t>
            </a:r>
          </a:p>
          <a:p>
            <a:pPr lvl="1"/>
            <a:r>
              <a:rPr lang="en-US" dirty="0"/>
              <a:t>Financial and Managerial Accounting</a:t>
            </a:r>
          </a:p>
          <a:p>
            <a:r>
              <a:rPr lang="en-US" dirty="0"/>
              <a:t>Exercise Science</a:t>
            </a:r>
          </a:p>
          <a:p>
            <a:pPr lvl="1"/>
            <a:r>
              <a:rPr lang="en-US" dirty="0"/>
              <a:t>Intro to Exercise Science</a:t>
            </a:r>
          </a:p>
          <a:p>
            <a:pPr lvl="1"/>
            <a:r>
              <a:rPr lang="en-US" dirty="0"/>
              <a:t>Weight Training</a:t>
            </a:r>
          </a:p>
          <a:p>
            <a:pPr lvl="1"/>
            <a:r>
              <a:rPr lang="en-US" dirty="0"/>
              <a:t>Lifetime Fitness</a:t>
            </a:r>
          </a:p>
          <a:p>
            <a:r>
              <a:rPr lang="en-US" dirty="0"/>
              <a:t>Spanish</a:t>
            </a:r>
          </a:p>
          <a:p>
            <a:pPr lvl="1"/>
            <a:r>
              <a:rPr lang="en-US" dirty="0"/>
              <a:t>Intro Spanish 1 &amp; 2</a:t>
            </a:r>
          </a:p>
          <a:p>
            <a:pPr lvl="1"/>
            <a:r>
              <a:rPr lang="en-US" dirty="0"/>
              <a:t>Intermediate Spanish 1&amp;2</a:t>
            </a:r>
          </a:p>
        </p:txBody>
      </p:sp>
    </p:spTree>
    <p:extLst>
      <p:ext uri="{BB962C8B-B14F-4D97-AF65-F5344CB8AC3E}">
        <p14:creationId xmlns:p14="http://schemas.microsoft.com/office/powerpoint/2010/main" val="4113602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 dirty="0"/>
              <a:t>Thank you.</a:t>
            </a:r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30 </a:t>
            </a:r>
            <a:r>
              <a:rPr lang="en-US" noProof="0" dirty="0"/>
              <a:t>East 7th Street, Suite 350</a:t>
            </a:r>
          </a:p>
          <a:p>
            <a:pPr lvl="0"/>
            <a:r>
              <a:rPr lang="en-US" noProof="0" dirty="0"/>
              <a:t>St. Paul, MN  55101-7804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651-201-1800</a:t>
            </a:r>
          </a:p>
          <a:p>
            <a:pPr lvl="0"/>
            <a:r>
              <a:rPr lang="en-US" noProof="0" dirty="0"/>
              <a:t>888-667-2848</a:t>
            </a:r>
            <a:endParaRPr lang="en-US" dirty="0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 dirty="0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 dirty="0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 dirty="0"/>
              <a:t>Individuals with hearing or speech disabilities may contact us via their preferred Telecommunications Relay Service.</a:t>
            </a:r>
          </a:p>
          <a:p>
            <a:r>
              <a:rPr lang="en-US" dirty="0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34177-F95F-5E06-929E-CD1676D4F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CCB00-8AF3-3BCD-F213-94E74D37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F3CE0-ADBB-CE48-5E2D-4B55FFABE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>
              <a:buFont typeface="Calibri" panose="05000000000000000000" pitchFamily="2" charset="2"/>
              <a:buChar char="»"/>
            </a:pPr>
            <a:r>
              <a:rPr lang="en-US">
                <a:ea typeface="Calibri"/>
                <a:cs typeface="Calibri"/>
              </a:rPr>
              <a:t>Identify the list of courses to be commonly numbered </a:t>
            </a:r>
          </a:p>
          <a:p>
            <a:pPr marL="457200">
              <a:buFont typeface="Calibri" panose="05000000000000000000" pitchFamily="2" charset="2"/>
              <a:buChar char="»"/>
            </a:pPr>
            <a:r>
              <a:rPr lang="en-US">
                <a:ea typeface="Calibri"/>
                <a:cs typeface="Calibri"/>
              </a:rPr>
              <a:t>Structure of the numbering taxonomy</a:t>
            </a:r>
          </a:p>
          <a:p>
            <a:pPr marL="457200">
              <a:buFont typeface="Calibri" panose="05000000000000000000" pitchFamily="2" charset="2"/>
              <a:buChar char="»"/>
            </a:pPr>
            <a:r>
              <a:rPr lang="en-US">
                <a:ea typeface="Calibri"/>
                <a:cs typeface="Calibri"/>
              </a:rPr>
              <a:t>Updates to Procedure 3.21.1 and Operating Instructions 3.36.1.1</a:t>
            </a:r>
            <a:endParaRPr lang="en-US"/>
          </a:p>
          <a:p>
            <a:r>
              <a:rPr lang="en-US"/>
              <a:t>Local College and University Alignment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/>
              <a:t>Course curriculum and uAchieve updates to align with CCN subjects and numbers</a:t>
            </a:r>
            <a:endParaRPr lang="en-US">
              <a:ea typeface="Calibri"/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79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30047-2364-762C-DB2E-07F956C3C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Decisions and Taxonomy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0CE89-1CDF-29CA-06AB-0589460A2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Course Decisions</a:t>
            </a:r>
          </a:p>
          <a:p>
            <a:pPr lvl="1"/>
            <a:r>
              <a:rPr lang="en-US"/>
              <a:t>Specific Transfer Pathway Courses</a:t>
            </a:r>
            <a:endParaRPr lang="en-US">
              <a:ea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>
                <a:ea typeface="Calibri"/>
                <a:cs typeface="Calibri"/>
              </a:rPr>
              <a:t>Determined by faculty desire to align</a:t>
            </a:r>
          </a:p>
          <a:p>
            <a:pPr lvl="1"/>
            <a:r>
              <a:rPr lang="en-US">
                <a:ea typeface="Calibri"/>
                <a:cs typeface="Calibri"/>
              </a:rPr>
              <a:t>Courses in high-enrollment Transfer Pathways</a:t>
            </a:r>
          </a:p>
          <a:p>
            <a:pPr lvl="1"/>
            <a:r>
              <a:rPr lang="en-US"/>
              <a:t>Commonly transferred courses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Taxonomy</a:t>
            </a:r>
          </a:p>
          <a:p>
            <a:pPr lvl="1"/>
            <a:r>
              <a:rPr lang="en-US"/>
              <a:t>Course Subject and Number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/>
              <a:t>4-digit Subject and 4-digit Course Number in alignment with Workday requirements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217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1614-333E-1658-C6AB-2261FC988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Transferred Courses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EF0A8-0300-07AC-2B10-8D06231713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5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B6B37-9AE1-08EE-85F4-4505C8EE8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Top 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8AC5C-3679-70F5-AE01-AC78AA606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five elements to identify courses</a:t>
            </a:r>
          </a:p>
          <a:p>
            <a:pPr lvl="1"/>
            <a:r>
              <a:rPr lang="en-US" dirty="0"/>
              <a:t>Top 20 most-transferred courses overall in system (past three years)</a:t>
            </a:r>
          </a:p>
          <a:p>
            <a:pPr lvl="1"/>
            <a:r>
              <a:rPr lang="en-US" dirty="0"/>
              <a:t>Top 20 most-transferred courses by campus (past three years)</a:t>
            </a:r>
          </a:p>
          <a:p>
            <a:pPr lvl="1"/>
            <a:r>
              <a:rPr lang="en-US" dirty="0"/>
              <a:t>Equivalency rules for 20 or more target courses</a:t>
            </a:r>
          </a:p>
          <a:p>
            <a:pPr lvl="1"/>
            <a:r>
              <a:rPr lang="en-US" dirty="0"/>
              <a:t>Received courses for 30 or more targets</a:t>
            </a:r>
          </a:p>
          <a:p>
            <a:pPr lvl="1"/>
            <a:r>
              <a:rPr lang="en-US" dirty="0"/>
              <a:t>Top 20 courses received by transfer institutions</a:t>
            </a:r>
          </a:p>
          <a:p>
            <a:r>
              <a:rPr lang="en-US" dirty="0"/>
              <a:t>These five elements gave us significant overlap and helped us identify 28 courses for CCN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092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A9C50-DF12-25D6-B8F2-DDC84F8A6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Identified 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82AA0-C70C-72D6-18C5-EF2312D20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3708400" cy="480618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Composition 1</a:t>
            </a:r>
          </a:p>
          <a:p>
            <a:r>
              <a:rPr lang="en-US" dirty="0"/>
              <a:t>General Psychology</a:t>
            </a:r>
          </a:p>
          <a:p>
            <a:r>
              <a:rPr lang="en-US" dirty="0"/>
              <a:t>Intro to Sociology</a:t>
            </a:r>
          </a:p>
          <a:p>
            <a:r>
              <a:rPr lang="en-US" dirty="0"/>
              <a:t>College Algebra</a:t>
            </a:r>
          </a:p>
          <a:p>
            <a:r>
              <a:rPr lang="en-US" dirty="0"/>
              <a:t>Composition 2</a:t>
            </a:r>
          </a:p>
          <a:p>
            <a:r>
              <a:rPr lang="en-US" dirty="0"/>
              <a:t>Lifespan Psychology</a:t>
            </a:r>
          </a:p>
          <a:p>
            <a:r>
              <a:rPr lang="en-US" dirty="0"/>
              <a:t>Intro to Statistics</a:t>
            </a:r>
          </a:p>
          <a:p>
            <a:r>
              <a:rPr lang="en-US" dirty="0"/>
              <a:t>Ethics</a:t>
            </a:r>
          </a:p>
          <a:p>
            <a:r>
              <a:rPr lang="en-US" dirty="0"/>
              <a:t>Microbiology</a:t>
            </a:r>
          </a:p>
          <a:p>
            <a:r>
              <a:rPr lang="en-US" dirty="0"/>
              <a:t>Interpersonal Comm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DB6529-6C49-3909-DCD9-806A580196BE}"/>
              </a:ext>
            </a:extLst>
          </p:cNvPr>
          <p:cNvSpPr txBox="1">
            <a:spLocks/>
          </p:cNvSpPr>
          <p:nvPr/>
        </p:nvSpPr>
        <p:spPr>
          <a:xfrm>
            <a:off x="4732868" y="1782763"/>
            <a:ext cx="37084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74320" indent="-4572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6304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Calibri" panose="020F0502020204030204" pitchFamily="34" charset="0"/>
              <a:buChar char="-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Public Speaking</a:t>
            </a:r>
          </a:p>
          <a:p>
            <a:r>
              <a:rPr lang="en-US" dirty="0"/>
              <a:t>A&amp;P 1</a:t>
            </a:r>
          </a:p>
          <a:p>
            <a:r>
              <a:rPr lang="en-US" dirty="0"/>
              <a:t>A&amp;P 2</a:t>
            </a:r>
          </a:p>
          <a:p>
            <a:r>
              <a:rPr lang="en-US" dirty="0"/>
              <a:t>General Bio 1</a:t>
            </a:r>
          </a:p>
          <a:p>
            <a:r>
              <a:rPr lang="en-US" dirty="0"/>
              <a:t>Microeconomics</a:t>
            </a:r>
          </a:p>
          <a:p>
            <a:r>
              <a:rPr lang="en-US" dirty="0"/>
              <a:t>Macroeconomics</a:t>
            </a:r>
          </a:p>
          <a:p>
            <a:r>
              <a:rPr lang="en-US" dirty="0"/>
              <a:t>General Chem 1</a:t>
            </a:r>
          </a:p>
          <a:p>
            <a:r>
              <a:rPr lang="en-US" dirty="0"/>
              <a:t>Intro to Chemistry</a:t>
            </a:r>
          </a:p>
          <a:p>
            <a:r>
              <a:rPr lang="en-US" dirty="0"/>
              <a:t>Human Biology</a:t>
            </a:r>
          </a:p>
          <a:p>
            <a:r>
              <a:rPr lang="en-US" dirty="0"/>
              <a:t>Precalculus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5D9C6CB-0D32-1BA1-8F72-BCF687239CF4}"/>
              </a:ext>
            </a:extLst>
          </p:cNvPr>
          <p:cNvSpPr txBox="1">
            <a:spLocks/>
          </p:cNvSpPr>
          <p:nvPr/>
        </p:nvSpPr>
        <p:spPr>
          <a:xfrm>
            <a:off x="8441268" y="1782762"/>
            <a:ext cx="37084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4572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6304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Calibri" panose="020F0502020204030204" pitchFamily="34" charset="0"/>
              <a:buChar char="-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American Gov’t</a:t>
            </a:r>
          </a:p>
          <a:p>
            <a:r>
              <a:rPr lang="en-US" sz="2600" dirty="0"/>
              <a:t>Med Terminology</a:t>
            </a:r>
          </a:p>
          <a:p>
            <a:r>
              <a:rPr lang="en-US" sz="2600" dirty="0"/>
              <a:t>Nutrition</a:t>
            </a:r>
          </a:p>
          <a:p>
            <a:r>
              <a:rPr lang="en-US" sz="2600" dirty="0"/>
              <a:t>Calculus 1</a:t>
            </a:r>
          </a:p>
          <a:p>
            <a:r>
              <a:rPr lang="en-US" sz="2600" dirty="0"/>
              <a:t>Intro to Comm</a:t>
            </a:r>
          </a:p>
          <a:p>
            <a:r>
              <a:rPr lang="en-US" sz="2600" dirty="0"/>
              <a:t>Calculus 2</a:t>
            </a:r>
          </a:p>
          <a:p>
            <a:r>
              <a:rPr lang="en-US" sz="2600" dirty="0"/>
              <a:t>Anatomy</a:t>
            </a:r>
          </a:p>
          <a:p>
            <a:r>
              <a:rPr lang="en-US" sz="2600" dirty="0"/>
              <a:t>Physiology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847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B0765-ADB6-8D21-1DC7-FE2B8A200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33" y="2766218"/>
            <a:ext cx="3539067" cy="1325563"/>
          </a:xfrm>
        </p:spPr>
        <p:txBody>
          <a:bodyPr/>
          <a:lstStyle/>
          <a:p>
            <a:r>
              <a:rPr lang="en-US" dirty="0"/>
              <a:t>Impact on the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E25D-7EE1-BFAB-186F-F16061862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094" y="1945508"/>
            <a:ext cx="2717799" cy="238230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In the past 3 years there were 1,470,439 course instances transferred by students within the system. These courses represent 488,159 of these course transfers.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A2C3C58-B990-7173-0118-4034D171E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3942680"/>
              </p:ext>
            </p:extLst>
          </p:nvPr>
        </p:nvGraphicFramePr>
        <p:xfrm>
          <a:off x="3331924" y="472929"/>
          <a:ext cx="9325742" cy="6090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1485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3C25-8AB6-E624-FCB7-3969F5C08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922867"/>
          </a:xfrm>
        </p:spPr>
        <p:txBody>
          <a:bodyPr/>
          <a:lstStyle/>
          <a:p>
            <a:r>
              <a:rPr lang="en-US" dirty="0"/>
              <a:t>Top Identified Courses by transfer instances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ADC2D58-144A-F002-D447-6C548C104D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11109"/>
              </p:ext>
            </p:extLst>
          </p:nvPr>
        </p:nvGraphicFramePr>
        <p:xfrm>
          <a:off x="838200" y="1588558"/>
          <a:ext cx="5257800" cy="5246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58585619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26599546"/>
                    </a:ext>
                  </a:extLst>
                </a:gridCol>
              </a:tblGrid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 of times transferred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56567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Composition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74,585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73761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General Psychology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41,830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6826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Sociology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29,267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4316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College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27,979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040737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Composition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18,456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3664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Lifespan Psychology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23,589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2870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18,610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64903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Ethics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16,130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2324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Microbiology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13,759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82902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Interpersonal Comm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27,636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17013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Public Speaking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18,851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99542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A&amp;P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18,222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4371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A&amp;P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12,901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7881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General Bio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15,926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713431"/>
                  </a:ext>
                </a:extLst>
              </a:tr>
            </a:tbl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C1D5AEE7-050F-4B62-09AF-55BCC833AB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4195029"/>
              </p:ext>
            </p:extLst>
          </p:nvPr>
        </p:nvGraphicFramePr>
        <p:xfrm>
          <a:off x="6231466" y="1588558"/>
          <a:ext cx="5257800" cy="5246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58585619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26599546"/>
                    </a:ext>
                  </a:extLst>
                </a:gridCol>
              </a:tblGrid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 of times transferred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56567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Microeconomics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11,027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73761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Macroeconomics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12,005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68263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Gen Chemistry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8,944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4316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to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17,363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040737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Human Bio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12,562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36642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Precalculus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9,404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2870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American Gov’t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12,584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64903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Med Terminology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13,031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2324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Nutrition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12,234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82902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Calculus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5,579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170138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Intro to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7,843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995420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Calculus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1,761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437175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Anatomy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3,467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78819"/>
                  </a:ext>
                </a:extLst>
              </a:tr>
              <a:tr h="349779">
                <a:tc>
                  <a:txBody>
                    <a:bodyPr/>
                    <a:lstStyle/>
                    <a:p>
                      <a:r>
                        <a:rPr lang="en-US" sz="1400" dirty="0"/>
                        <a:t>Physiology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2,397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341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835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37F66-3F8E-2883-5D08-7BB7510EE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Caveats with these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00AC-2A42-E9DA-35B4-49844033B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we are all very different it is difficult to identify and correct for lab courses</a:t>
            </a:r>
          </a:p>
          <a:p>
            <a:r>
              <a:rPr lang="en-US" dirty="0"/>
              <a:t>Course numbers may have changed</a:t>
            </a:r>
          </a:p>
          <a:p>
            <a:r>
              <a:rPr lang="en-US" dirty="0"/>
              <a:t>Not all institutions have all courses – did try to correct for this</a:t>
            </a:r>
          </a:p>
          <a:p>
            <a:r>
              <a:rPr lang="en-US" dirty="0"/>
              <a:t>Some institutions aren’t evaluating all courses based on student program – not a best practice</a:t>
            </a:r>
          </a:p>
          <a:p>
            <a:r>
              <a:rPr lang="en-US" dirty="0"/>
              <a:t>To get truly exact data we’d need a much more in-depth review – transfer data can be messy</a:t>
            </a:r>
          </a:p>
        </p:txBody>
      </p:sp>
    </p:spTree>
    <p:extLst>
      <p:ext uri="{BB962C8B-B14F-4D97-AF65-F5344CB8AC3E}">
        <p14:creationId xmlns:p14="http://schemas.microsoft.com/office/powerpoint/2010/main" val="1857685409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 - with How To" id="{61BCDB3B-4A4D-4A23-88A3-E6E5372E332E}" vid="{41CCE9CF-1538-4EAC-BBBE-0B59A6737E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2BEDD920EA5543BB697979F538C38C" ma:contentTypeVersion="7" ma:contentTypeDescription="Create a new document." ma:contentTypeScope="" ma:versionID="4309e8538811732f23731b53fa9301af">
  <xsd:schema xmlns:xsd="http://www.w3.org/2001/XMLSchema" xmlns:xs="http://www.w3.org/2001/XMLSchema" xmlns:p="http://schemas.microsoft.com/office/2006/metadata/properties" xmlns:ns2="e82d8f9e-7770-4865-9220-04a3b55e1704" xmlns:ns3="abb47cb9-8efe-4b8e-a852-b938c8d64472" targetNamespace="http://schemas.microsoft.com/office/2006/metadata/properties" ma:root="true" ma:fieldsID="b1221cfeea2d039deb01036d4b43c079" ns2:_="" ns3:_="">
    <xsd:import namespace="e82d8f9e-7770-4865-9220-04a3b55e1704"/>
    <xsd:import namespace="abb47cb9-8efe-4b8e-a852-b938c8d644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Un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d8f9e-7770-4865-9220-04a3b55e17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Union" ma:index="14" nillable="true" ma:displayName="Union" ma:format="Dropdown" ma:internalName="Union">
      <xsd:simpleType>
        <xsd:restriction base="dms:Choice">
          <xsd:enumeration value="AFSCME"/>
          <xsd:enumeration value="IFO"/>
          <xsd:enumeration value="MAPE"/>
          <xsd:enumeration value="MSCF"/>
          <xsd:enumeration value="MSUAASF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47cb9-8efe-4b8e-a852-b938c8d6447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nion xmlns="e82d8f9e-7770-4865-9220-04a3b55e170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EC730F-E6D2-4A18-8EC4-EB1ACA6B7DA7}"/>
</file>

<file path=customXml/itemProps2.xml><?xml version="1.0" encoding="utf-8"?>
<ds:datastoreItem xmlns:ds="http://schemas.openxmlformats.org/officeDocument/2006/customXml" ds:itemID="{0AA74666-684C-41F8-8A4B-32E762E28A16}">
  <ds:schemaRefs>
    <ds:schemaRef ds:uri="3936a4e8-7969-4b90-8513-eeff08640abf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7156a89b-9561-4e19-9448-e5cf74689176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0CAED887-024E-4251-9E4D-2D3FB7B31E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 - with How To</Template>
  <TotalTime>100</TotalTime>
  <Words>971</Words>
  <Application>Microsoft Office PowerPoint</Application>
  <PresentationFormat>Widescreen</PresentationFormat>
  <Paragraphs>282</Paragraphs>
  <Slides>17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Minnesota State Theme</vt:lpstr>
      <vt:lpstr>Common Course Numbering Project</vt:lpstr>
      <vt:lpstr>Project Elements</vt:lpstr>
      <vt:lpstr>Course Decisions and Taxonomy</vt:lpstr>
      <vt:lpstr>Top Transferred Courses</vt:lpstr>
      <vt:lpstr>Identifying Top Courses</vt:lpstr>
      <vt:lpstr>Top Identified Courses</vt:lpstr>
      <vt:lpstr>Impact on the System</vt:lpstr>
      <vt:lpstr>Top Identified Courses by transfer instances</vt:lpstr>
      <vt:lpstr>Caveats with these data</vt:lpstr>
      <vt:lpstr>Percentage of times brought in correctly</vt:lpstr>
      <vt:lpstr>What this means for students - example</vt:lpstr>
      <vt:lpstr>Top Transfer Pathway Courses</vt:lpstr>
      <vt:lpstr>Enrollment data for top transfer pathways</vt:lpstr>
      <vt:lpstr>Courses required by these TPs</vt:lpstr>
      <vt:lpstr>Transfer Pathway CCN Pilots</vt:lpstr>
      <vt:lpstr>Faculty-requested alignment 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Migler, Jessica I</dc:creator>
  <cp:keywords>Minnesota State</cp:keywords>
  <cp:lastModifiedBy>Migler, Jessica I</cp:lastModifiedBy>
  <cp:revision>4</cp:revision>
  <dcterms:created xsi:type="dcterms:W3CDTF">2025-09-04T21:21:30Z</dcterms:created>
  <dcterms:modified xsi:type="dcterms:W3CDTF">2025-09-05T14:18:21Z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0x010100242BEDD920EA5543BB697979F538C38C</vt:lpwstr>
  </property>
  <property fmtid="{D5CDD505-2E9C-101B-9397-08002B2CF9AE}" pid="3" name="MediaServiceImageTags">
    <vt:lpwstr/>
  </property>
</Properties>
</file>