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80" r:id="rId2"/>
    <p:sldId id="282" r:id="rId3"/>
    <p:sldId id="283"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5" r:id="rId25"/>
    <p:sldId id="264" r:id="rId26"/>
    <p:sldId id="260"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3" d="100"/>
          <a:sy n="73" d="100"/>
        </p:scale>
        <p:origin x="-1746" y="-90"/>
      </p:cViewPr>
      <p:guideLst>
        <p:guide orient="horz" pos="2160"/>
        <p:guide pos="2848"/>
      </p:guideLst>
    </p:cSldViewPr>
  </p:slideViewPr>
  <p:notesTextViewPr>
    <p:cViewPr>
      <p:scale>
        <a:sx n="100" d="100"/>
        <a:sy n="100" d="100"/>
      </p:scale>
      <p:origin x="0" y="0"/>
    </p:cViewPr>
  </p:notesTextViewPr>
  <p:sorterViewPr>
    <p:cViewPr>
      <p:scale>
        <a:sx n="100" d="100"/>
        <a:sy n="100" d="100"/>
      </p:scale>
      <p:origin x="0" y="42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701A1BF-706C-2642-9B3E-F34EA37CEF35}" type="datetimeFigureOut">
              <a:rPr lang="en-US"/>
              <a:pPr>
                <a:defRPr/>
              </a:pPr>
              <a:t>11/01/2015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E1861D2-2C95-D846-A464-632A4C7C691E}" type="slidenum">
              <a:rPr lang="en-US"/>
              <a:pPr>
                <a:defRPr/>
              </a:pPr>
              <a:t>‹#›</a:t>
            </a:fld>
            <a:endParaRPr lang="en-US"/>
          </a:p>
        </p:txBody>
      </p:sp>
    </p:spTree>
    <p:extLst>
      <p:ext uri="{BB962C8B-B14F-4D97-AF65-F5344CB8AC3E}">
        <p14:creationId xmlns:p14="http://schemas.microsoft.com/office/powerpoint/2010/main" val="32986294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6004963-E0D3-7141-A5F7-9BBCE499E52E}" type="datetimeFigureOut">
              <a:rPr lang="en-US"/>
              <a:pPr>
                <a:defRPr/>
              </a:pPr>
              <a:t>11/01/2015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2E87CC67-D5D6-F74B-97CF-AFD9AEB9D6D0}" type="slidenum">
              <a:rPr lang="en-US"/>
              <a:pPr>
                <a:defRPr/>
              </a:pPr>
              <a:t>‹#›</a:t>
            </a:fld>
            <a:endParaRPr lang="en-US"/>
          </a:p>
        </p:txBody>
      </p:sp>
    </p:spTree>
    <p:extLst>
      <p:ext uri="{BB962C8B-B14F-4D97-AF65-F5344CB8AC3E}">
        <p14:creationId xmlns:p14="http://schemas.microsoft.com/office/powerpoint/2010/main" val="345398501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7EF62-2573-744A-94BB-62DD4D45E7FE}" type="slidenum">
              <a:rPr lang="en-US" smtClean="0"/>
              <a:t>1</a:t>
            </a:fld>
            <a:endParaRPr lang="en-US"/>
          </a:p>
        </p:txBody>
      </p:sp>
    </p:spTree>
    <p:extLst>
      <p:ext uri="{BB962C8B-B14F-4D97-AF65-F5344CB8AC3E}">
        <p14:creationId xmlns:p14="http://schemas.microsoft.com/office/powerpoint/2010/main" val="7454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dirty="0" smtClean="0"/>
              <a:t>What are his experiences and values that called him to take leadership to elect John Kerry?</a:t>
            </a:r>
          </a:p>
          <a:p>
            <a:pPr>
              <a:spcAft>
                <a:spcPts val="600"/>
              </a:spcAft>
            </a:pPr>
            <a:r>
              <a:rPr lang="en-US" dirty="0" smtClean="0"/>
              <a:t>What is his reason for believing in the capacity of the people he is speaking to create change?</a:t>
            </a:r>
          </a:p>
          <a:p>
            <a:pPr>
              <a:spcAft>
                <a:spcPts val="600"/>
              </a:spcAft>
            </a:pPr>
            <a:r>
              <a:rPr lang="en-US" dirty="0" smtClean="0"/>
              <a:t>What shared values and experiences does he appeal to?</a:t>
            </a:r>
          </a:p>
          <a:p>
            <a:pPr>
              <a:spcAft>
                <a:spcPts val="600"/>
              </a:spcAft>
            </a:pPr>
            <a:r>
              <a:rPr lang="en-US" dirty="0" smtClean="0"/>
              <a:t>Why is it urgent to change?</a:t>
            </a:r>
          </a:p>
          <a:p>
            <a:pPr>
              <a:spcAft>
                <a:spcPts val="600"/>
              </a:spcAft>
            </a:pPr>
            <a:r>
              <a:rPr lang="en-US" dirty="0" smtClean="0"/>
              <a:t>What is his strategy to overcome challenge?</a:t>
            </a:r>
          </a:p>
          <a:p>
            <a:r>
              <a:rPr lang="en-US" dirty="0" smtClean="0"/>
              <a:t>What is the first step that each person can take to be part of the solution?</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685800" y="4343400"/>
            <a:ext cx="5486400" cy="4114800"/>
          </a:xfrm>
          <a:ln/>
        </p:spPr>
        <p:txBody>
          <a:bodyPr/>
          <a:lstStyle/>
          <a:p>
            <a:pPr eaLnBrk="1" hangingPunct="1">
              <a:lnSpc>
                <a:spcPct val="90000"/>
              </a:lnSpc>
              <a:defRPr/>
            </a:pPr>
            <a:r>
              <a:rPr lang="en-US" sz="1800" dirty="0" smtClean="0"/>
              <a:t>Use AHUY as a guideline in:</a:t>
            </a:r>
          </a:p>
          <a:p>
            <a:pPr marL="228600" indent="-228600" eaLnBrk="1" hangingPunct="1">
              <a:lnSpc>
                <a:spcPct val="90000"/>
              </a:lnSpc>
              <a:buFont typeface="Wingdings" pitchFamily="2" charset="2"/>
              <a:buChar char="§"/>
              <a:defRPr/>
            </a:pPr>
            <a:r>
              <a:rPr lang="en-US" sz="1800" dirty="0" smtClean="0"/>
              <a:t>creating a story</a:t>
            </a:r>
          </a:p>
          <a:p>
            <a:pPr marL="228600" indent="-228600" eaLnBrk="1" hangingPunct="1">
              <a:lnSpc>
                <a:spcPct val="90000"/>
              </a:lnSpc>
              <a:buFont typeface="Wingdings" pitchFamily="2" charset="2"/>
              <a:buChar char="§"/>
              <a:defRPr/>
            </a:pPr>
            <a:r>
              <a:rPr lang="en-US" sz="1800" dirty="0" smtClean="0"/>
              <a:t>phone conversation</a:t>
            </a:r>
          </a:p>
          <a:p>
            <a:pPr marL="228600" indent="-228600" eaLnBrk="1" hangingPunct="1">
              <a:lnSpc>
                <a:spcPct val="90000"/>
              </a:lnSpc>
              <a:buFont typeface="Wingdings" pitchFamily="2" charset="2"/>
              <a:buChar char="§"/>
              <a:defRPr/>
            </a:pPr>
            <a:r>
              <a:rPr lang="en-US" sz="1800" dirty="0" smtClean="0"/>
              <a:t>a written rap </a:t>
            </a:r>
          </a:p>
          <a:p>
            <a:pPr marL="228600" indent="-228600" eaLnBrk="1" hangingPunct="1">
              <a:lnSpc>
                <a:spcPct val="90000"/>
              </a:lnSpc>
              <a:buFont typeface="Wingdings" pitchFamily="2" charset="2"/>
              <a:buChar char="§"/>
              <a:defRPr/>
            </a:pPr>
            <a:r>
              <a:rPr lang="en-US" sz="1800" dirty="0" smtClean="0"/>
              <a:t>1-on-1 meeting, or committee meeting</a:t>
            </a:r>
          </a:p>
          <a:p>
            <a:pPr marL="228600" indent="-228600" eaLnBrk="1" hangingPunct="1">
              <a:lnSpc>
                <a:spcPct val="90000"/>
              </a:lnSpc>
              <a:buFont typeface="Wingdings" pitchFamily="2" charset="2"/>
              <a:buChar char="§"/>
              <a:defRPr/>
            </a:pPr>
            <a:r>
              <a:rPr lang="en-US" sz="1800" i="1" dirty="0" smtClean="0"/>
              <a:t>anytime you are organizing and motivating people to act.</a:t>
            </a:r>
            <a:endParaRPr lang="en-US" sz="1800" dirty="0" smtClean="0"/>
          </a:p>
          <a:p>
            <a:pPr eaLnBrk="1" hangingPunct="1">
              <a:defRPr/>
            </a:pPr>
            <a:endParaRPr lang="en-US" sz="18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xfrm>
            <a:off x="751498" y="4344414"/>
            <a:ext cx="5355004" cy="41137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Verdana" pitchFamily="34" charset="0"/>
              </a:rPr>
              <a:t>Think of the rap as a script.  It is not prescriptive.  It is not to be read from.  The only part of a one-on-one rap that must be consistently stated is the ask – the question.  That’s because the ask is the basis of our assessment.</a:t>
            </a:r>
          </a:p>
          <a:p>
            <a:pPr eaLnBrk="1" hangingPunct="1"/>
            <a:endParaRPr lang="en-US" altLang="en-US" sz="1400" dirty="0">
              <a:latin typeface="Verdana" pitchFamily="34" charset="0"/>
            </a:endParaRPr>
          </a:p>
          <a:p>
            <a:pPr eaLnBrk="1" hangingPunct="1"/>
            <a:r>
              <a:rPr lang="en-US" altLang="en-US" sz="1400" dirty="0">
                <a:latin typeface="Verdana" pitchFamily="34" charset="0"/>
              </a:rPr>
              <a:t>The rap is a training tool for a PURPOSEFUL CONVERSATION.  It is a confidence-building tool.  It helps an activist prepare to hold a conversation with another member.</a:t>
            </a:r>
          </a:p>
          <a:p>
            <a:pPr eaLnBrk="1" hangingPunct="1"/>
            <a:endParaRPr lang="en-US" altLang="en-US" sz="1400" dirty="0">
              <a:latin typeface="Verdana" pitchFamily="34" charset="0"/>
            </a:endParaRPr>
          </a:p>
          <a:p>
            <a:pPr eaLnBrk="1" hangingPunct="1"/>
            <a:r>
              <a:rPr lang="en-US" altLang="en-US" sz="1400" dirty="0">
                <a:latin typeface="Verdana" pitchFamily="34" charset="0"/>
              </a:rPr>
              <a:t>But, while the rap is not to be memorized, the five elements of a rap must be completed!  No component should be skipped.   And, as noted earlier, the question – the ask – must be asked using the same construct by every activist.  This will be important when we are determining how effective our organizing campaign is and if there are adjustments that must be made.</a:t>
            </a:r>
          </a:p>
          <a:p>
            <a:pPr eaLnBrk="1" hangingPunct="1"/>
            <a:endParaRPr lang="en-US" altLang="en-US" sz="1600" dirty="0">
              <a:latin typeface="Verdana" pitchFamily="34" charset="0"/>
            </a:endParaRPr>
          </a:p>
          <a:p>
            <a:pPr eaLnBrk="1" hangingPunct="1"/>
            <a:endParaRPr lang="en-US" altLang="en-US" sz="1600" dirty="0">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xfrm>
            <a:off x="751498" y="4347532"/>
            <a:ext cx="5355004" cy="41137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altLang="en-US" sz="1500">
                <a:latin typeface="Verdana" pitchFamily="34" charset="0"/>
              </a:rPr>
              <a:t>It’s one thing to talk about these behaviors; it’s another thing to see them. Let’s see what they look  like in action. </a:t>
            </a:r>
          </a:p>
          <a:p>
            <a:pPr>
              <a:spcAft>
                <a:spcPts val="600"/>
              </a:spcAft>
            </a:pPr>
            <a:r>
              <a:rPr lang="en-US" altLang="en-US" sz="1500">
                <a:latin typeface="Verdana" pitchFamily="34" charset="0"/>
              </a:rPr>
              <a:t>Speaker : (6 minutes) </a:t>
            </a:r>
            <a:r>
              <a:rPr lang="en-US" altLang="en-US" sz="1500" u="sng">
                <a:latin typeface="Verdana" pitchFamily="34" charset="0"/>
              </a:rPr>
              <a:t>Organizers</a:t>
            </a:r>
            <a:r>
              <a:rPr lang="en-US" altLang="en-US" sz="1500">
                <a:latin typeface="Verdana" pitchFamily="34" charset="0"/>
              </a:rPr>
              <a:t>: Draw upon your communication skills, active listening skills and union knowledge to inoculate and overcome objections/assess and agitate/move to action</a:t>
            </a:r>
          </a:p>
          <a:p>
            <a:pPr>
              <a:spcAft>
                <a:spcPts val="600"/>
              </a:spcAft>
            </a:pPr>
            <a:r>
              <a:rPr lang="en-US" altLang="en-US" sz="1500" u="sng">
                <a:latin typeface="Verdana" pitchFamily="34" charset="0"/>
              </a:rPr>
              <a:t>Member/potential member</a:t>
            </a:r>
            <a:r>
              <a:rPr lang="en-US" altLang="en-US" sz="1500">
                <a:latin typeface="Verdana" pitchFamily="34" charset="0"/>
              </a:rPr>
              <a:t>: It is up to the organizer to identify and respond to your concerns with persuasive arguments.</a:t>
            </a:r>
          </a:p>
          <a:p>
            <a:pPr>
              <a:spcAft>
                <a:spcPts val="600"/>
              </a:spcAft>
            </a:pPr>
            <a:r>
              <a:rPr lang="en-US" altLang="en-US" sz="1500" u="sng">
                <a:latin typeface="Verdana" pitchFamily="34" charset="0"/>
              </a:rPr>
              <a:t>Observers</a:t>
            </a:r>
            <a:r>
              <a:rPr lang="en-US" altLang="en-US" sz="1500">
                <a:latin typeface="Verdana" pitchFamily="34" charset="0"/>
              </a:rPr>
              <a:t>: Critique and give feedback to the organizer by identifying the strongest parts of each conversation and offer ideas for alternative approaches.   </a:t>
            </a:r>
          </a:p>
          <a:p>
            <a:pPr eaLnBrk="1" hangingPunct="1"/>
            <a:r>
              <a:rPr lang="en-US" altLang="en-US" sz="1500">
                <a:latin typeface="Verdana" pitchFamily="34" charset="0"/>
              </a:rPr>
              <a:t>Rotate Roles within the group and repeat</a:t>
            </a:r>
          </a:p>
          <a:p>
            <a:pPr eaLnBrk="1" hangingPunct="1">
              <a:lnSpc>
                <a:spcPct val="90000"/>
              </a:lnSpc>
            </a:pPr>
            <a:endParaRPr lang="en-US" altLang="en-US" sz="1400">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317625" y="271463"/>
            <a:ext cx="3924300" cy="2944812"/>
          </a:xfrm>
          <a:ln/>
        </p:spPr>
      </p:sp>
      <p:sp>
        <p:nvSpPr>
          <p:cNvPr id="146435" name="Rectangle 3"/>
          <p:cNvSpPr>
            <a:spLocks noGrp="1" noChangeArrowheads="1"/>
          </p:cNvSpPr>
          <p:nvPr>
            <p:ph type="body" idx="1"/>
          </p:nvPr>
        </p:nvSpPr>
        <p:spPr>
          <a:xfrm>
            <a:off x="686420" y="3448096"/>
            <a:ext cx="5485160" cy="47808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1487" indent="-141487"/>
            <a:r>
              <a:rPr lang="en-US" altLang="en-US" sz="1400">
                <a:latin typeface="Verdana" pitchFamily="34" charset="0"/>
              </a:rPr>
              <a:t>There will be members who are not convinced of the sincerity of the union or the value of a joining the union.  Their concerns  and objections are usually expressed in a “Yes, but...” construct.  </a:t>
            </a:r>
          </a:p>
          <a:p>
            <a:pPr marL="141487" indent="-141487"/>
            <a:endParaRPr lang="en-US" altLang="en-US" sz="1400">
              <a:latin typeface="Verdana" pitchFamily="34" charset="0"/>
            </a:endParaRPr>
          </a:p>
          <a:p>
            <a:pPr marL="141487" indent="-141487"/>
            <a:r>
              <a:rPr lang="en-US" altLang="en-US" sz="1400">
                <a:latin typeface="Verdana" pitchFamily="34" charset="0"/>
              </a:rPr>
              <a:t>Note that “yes, but…” concerns are different from the issues we probe in a one-on-one conversation.  Issues are what a member raises in relation to what should change in relation to the employer – pay, respectful treatment, etc.</a:t>
            </a:r>
          </a:p>
          <a:p>
            <a:pPr marL="141487" indent="-141487"/>
            <a:endParaRPr lang="en-US" altLang="en-US" sz="1400">
              <a:latin typeface="Verdana" pitchFamily="34" charset="0"/>
            </a:endParaRPr>
          </a:p>
          <a:p>
            <a:pPr marL="141487" indent="-141487"/>
            <a:r>
              <a:rPr lang="en-US" altLang="en-US" sz="1400">
                <a:latin typeface="Verdana" pitchFamily="34" charset="0"/>
              </a:rPr>
              <a:t>What are some “yes, buts…” we’re likely to hear from our members?</a:t>
            </a:r>
          </a:p>
          <a:p>
            <a:pPr marL="141487" indent="-141487"/>
            <a:endParaRPr lang="en-US" altLang="en-US" sz="1400" i="1">
              <a:latin typeface="Verdana" pitchFamily="34" charset="0"/>
            </a:endParaRPr>
          </a:p>
          <a:p>
            <a:pPr marL="141487" indent="-141487"/>
            <a:r>
              <a:rPr lang="en-US" altLang="en-US" sz="1400" i="1">
                <a:latin typeface="Verdana" pitchFamily="34" charset="0"/>
              </a:rPr>
              <a:t>(Have the group brainstorm what some “yes, buts…” might be when asking people to recommit to the union.  Put these up on flipcharts.  Leave space under each one to come back to.  </a:t>
            </a:r>
            <a:endParaRPr lang="en-US" altLang="en-US" sz="1400">
              <a:latin typeface="Verdana" pitchFamily="34" charset="0"/>
            </a:endParaRPr>
          </a:p>
          <a:p>
            <a:pPr marL="141487" indent="-141487"/>
            <a:endParaRPr lang="en-US" altLang="en-US" sz="1400">
              <a:latin typeface="Verdan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317625" y="271463"/>
            <a:ext cx="3924300" cy="2944812"/>
          </a:xfrm>
          <a:ln/>
        </p:spPr>
      </p:sp>
      <p:sp>
        <p:nvSpPr>
          <p:cNvPr id="55299" name="Rectangle 3"/>
          <p:cNvSpPr>
            <a:spLocks noGrp="1" noChangeArrowheads="1"/>
          </p:cNvSpPr>
          <p:nvPr>
            <p:ph type="body" idx="1"/>
          </p:nvPr>
        </p:nvSpPr>
        <p:spPr>
          <a:xfrm>
            <a:off x="357931" y="3448095"/>
            <a:ext cx="6070864" cy="5006909"/>
          </a:xfrm>
          <a:ln/>
        </p:spPr>
        <p:txBody>
          <a:bodyPr/>
          <a:lstStyle/>
          <a:p>
            <a:pPr eaLnBrk="1" hangingPunct="1">
              <a:lnSpc>
                <a:spcPct val="90000"/>
              </a:lnSpc>
              <a:defRPr/>
            </a:pPr>
            <a:r>
              <a:rPr lang="en-US" sz="1400" dirty="0"/>
              <a:t>When we train ourselves to have a one-on-one conversation, it is important to have a way of responding to the “yes, buts…”  But more importantly, we must refocus the conversation on our intent – to engage our potential members in the union and to take action.  That’s why we train ourselves to handle the “yes, buts…” in the following manner:</a:t>
            </a:r>
          </a:p>
          <a:p>
            <a:pPr marL="213710" indent="-213710">
              <a:lnSpc>
                <a:spcPct val="90000"/>
              </a:lnSpc>
              <a:defRPr/>
            </a:pPr>
            <a:endParaRPr lang="en-US" sz="600" dirty="0"/>
          </a:p>
          <a:p>
            <a:pPr eaLnBrk="1" hangingPunct="1">
              <a:lnSpc>
                <a:spcPct val="90000"/>
              </a:lnSpc>
              <a:buFontTx/>
              <a:buAutoNum type="arabicParenR"/>
              <a:defRPr/>
            </a:pPr>
            <a:r>
              <a:rPr lang="en-US" sz="1400" dirty="0"/>
              <a:t>We affirm.  Every “yes, but…” is legitimate and raised because employees are concerned, worried or, in some cases, afraid.  It is important to let them know that what they raise is a valid concern and a good point. That’s why it is important to acknowledge what they raise as concerns rather than being dismissive.   For example, “I’m too busy,” we might affirm that by stating, “Of course, I know you have been working hard on getting your masters and that’s really important.”</a:t>
            </a:r>
          </a:p>
          <a:p>
            <a:pPr eaLnBrk="1" hangingPunct="1">
              <a:lnSpc>
                <a:spcPct val="90000"/>
              </a:lnSpc>
              <a:defRPr/>
            </a:pPr>
            <a:endParaRPr lang="en-US" sz="600" dirty="0"/>
          </a:p>
          <a:p>
            <a:pPr eaLnBrk="1" hangingPunct="1">
              <a:lnSpc>
                <a:spcPct val="90000"/>
              </a:lnSpc>
              <a:defRPr/>
            </a:pPr>
            <a:r>
              <a:rPr lang="en-US" sz="1400" dirty="0"/>
              <a:t>2) We answer.  In the case of the person who is busy, you’ve come up with many possible responses (refer to the flipchart).  For example, we can point out that much of what can be will not take up a significant amount of time after work.</a:t>
            </a:r>
          </a:p>
          <a:p>
            <a:pPr eaLnBrk="1" hangingPunct="1">
              <a:lnSpc>
                <a:spcPct val="90000"/>
              </a:lnSpc>
              <a:defRPr/>
            </a:pPr>
            <a:endParaRPr lang="en-US" sz="600" dirty="0"/>
          </a:p>
          <a:p>
            <a:pPr eaLnBrk="1" hangingPunct="1">
              <a:lnSpc>
                <a:spcPct val="90000"/>
              </a:lnSpc>
              <a:defRPr/>
            </a:pPr>
            <a:r>
              <a:rPr lang="en-US" sz="1400" dirty="0"/>
              <a:t>3) We redirect.  Once we’ve answered it’s time to refocus on our goal, involving that member.  In the case of the person who is too busy, we might say, “Since building the union will begin with actions here at work, would you be willing to talk to three colleagues and ask them to wear a button?”</a:t>
            </a:r>
          </a:p>
          <a:p>
            <a:pPr marL="213710" indent="-213710">
              <a:lnSpc>
                <a:spcPct val="90000"/>
              </a:lnSpc>
              <a:defRPr/>
            </a:pPr>
            <a:endParaRPr lang="en-US" dirty="0"/>
          </a:p>
          <a:p>
            <a:pPr marL="213710" indent="-213710">
              <a:lnSpc>
                <a:spcPct val="90000"/>
              </a:lnSpc>
              <a:defRPr/>
            </a:pPr>
            <a:endParaRPr lang="en-US" sz="1000" dirty="0"/>
          </a:p>
          <a:p>
            <a:pPr marL="213710" indent="-213710">
              <a:lnSpc>
                <a:spcPct val="90000"/>
              </a:lnSpc>
              <a:defRPr/>
            </a:pPr>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you do when someone says “no” to your “ask” in an organizing conversation?</a:t>
            </a:r>
          </a:p>
          <a:p>
            <a:pPr lvl="0"/>
            <a:r>
              <a:rPr lang="en-US" dirty="0"/>
              <a:t>Don’t panic. It is not personal. Remain composed and confident vs. defensive and confrontational.</a:t>
            </a:r>
          </a:p>
          <a:p>
            <a:pPr lvl="0"/>
            <a:r>
              <a:rPr lang="en-US" dirty="0"/>
              <a:t>Try to uncover the objection (as specifically as possible) through polite inquiry.</a:t>
            </a:r>
          </a:p>
          <a:p>
            <a:pPr lvl="0"/>
            <a:r>
              <a:rPr lang="en-US" dirty="0"/>
              <a:t>Watch the total person and listen to understand any feelings associated with the objection or if there is a “message behind the message.</a:t>
            </a:r>
          </a:p>
          <a:p>
            <a:endParaRPr lang="en-US" dirty="0" smtClean="0"/>
          </a:p>
          <a:p>
            <a:r>
              <a:rPr lang="en-US" dirty="0" smtClean="0"/>
              <a:t>An </a:t>
            </a:r>
            <a:r>
              <a:rPr lang="en-US" dirty="0"/>
              <a:t>effective technique for dealing with objections by using your own firsthand knowledge and experience is the “feel, felt, found technique.” The technique is as follows:</a:t>
            </a:r>
          </a:p>
          <a:p>
            <a:r>
              <a:rPr lang="en-US" dirty="0"/>
              <a:t> </a:t>
            </a:r>
            <a:r>
              <a:rPr lang="en-US" b="1" dirty="0" smtClean="0"/>
              <a:t>Feel</a:t>
            </a:r>
            <a:r>
              <a:rPr lang="en-US" b="1" dirty="0"/>
              <a:t>:</a:t>
            </a:r>
            <a:r>
              <a:rPr lang="en-US" dirty="0"/>
              <a:t> You make an expression understanding of or empathy with the objection expressed.</a:t>
            </a:r>
          </a:p>
          <a:p>
            <a:r>
              <a:rPr lang="en-US" dirty="0"/>
              <a:t> </a:t>
            </a:r>
            <a:r>
              <a:rPr lang="en-US" i="1" dirty="0" smtClean="0"/>
              <a:t>“</a:t>
            </a:r>
            <a:r>
              <a:rPr lang="en-US" i="1" dirty="0"/>
              <a:t>I understand how you feel about not having time to attend the union meeting.”</a:t>
            </a:r>
            <a:endParaRPr lang="en-US" dirty="0"/>
          </a:p>
          <a:p>
            <a:r>
              <a:rPr lang="en-US" dirty="0"/>
              <a:t> </a:t>
            </a:r>
            <a:r>
              <a:rPr lang="en-US" dirty="0" smtClean="0"/>
              <a:t>or</a:t>
            </a:r>
            <a:endParaRPr lang="en-US" dirty="0"/>
          </a:p>
          <a:p>
            <a:r>
              <a:rPr lang="en-US" i="1" dirty="0" smtClean="0"/>
              <a:t>“</a:t>
            </a:r>
            <a:r>
              <a:rPr lang="en-US" i="1" dirty="0"/>
              <a:t>A lot of people first feel that these meetings are not worth the time.”</a:t>
            </a:r>
            <a:endParaRPr lang="en-US" dirty="0"/>
          </a:p>
          <a:p>
            <a:r>
              <a:rPr lang="en-US" dirty="0"/>
              <a:t> </a:t>
            </a:r>
          </a:p>
          <a:p>
            <a:r>
              <a:rPr lang="en-US" b="1" dirty="0"/>
              <a:t>Felt:</a:t>
            </a:r>
            <a:r>
              <a:rPr lang="en-US" dirty="0"/>
              <a:t> You connect your own experience to the objection.</a:t>
            </a:r>
          </a:p>
          <a:p>
            <a:r>
              <a:rPr lang="en-US" dirty="0"/>
              <a:t> </a:t>
            </a:r>
            <a:r>
              <a:rPr lang="en-US" i="1" dirty="0" smtClean="0"/>
              <a:t>“</a:t>
            </a:r>
            <a:r>
              <a:rPr lang="en-US" i="1" dirty="0"/>
              <a:t>I always felt that there were more important things to do.”</a:t>
            </a:r>
            <a:endParaRPr lang="en-US" dirty="0"/>
          </a:p>
          <a:p>
            <a:r>
              <a:rPr lang="en-US" b="1" dirty="0" smtClean="0"/>
              <a:t>Found</a:t>
            </a:r>
            <a:r>
              <a:rPr lang="en-US" b="1" dirty="0"/>
              <a:t>:</a:t>
            </a:r>
            <a:r>
              <a:rPr lang="en-US" dirty="0"/>
              <a:t> You relate your personal knowledge or experience to counter the objection.</a:t>
            </a:r>
          </a:p>
          <a:p>
            <a:r>
              <a:rPr lang="en-US" dirty="0"/>
              <a:t> </a:t>
            </a:r>
            <a:r>
              <a:rPr lang="en-US" i="1" dirty="0" smtClean="0"/>
              <a:t>“</a:t>
            </a:r>
            <a:r>
              <a:rPr lang="en-US" i="1" dirty="0"/>
              <a:t>But after I attended a few, I really started to benefit from the information that is shared at these meetings. Plus, I like being part of shaping our union’s agenda. “</a:t>
            </a:r>
            <a:endParaRPr lang="en-US" dirty="0"/>
          </a:p>
          <a:p>
            <a:endParaRPr lang="en-US" dirty="0"/>
          </a:p>
        </p:txBody>
      </p:sp>
      <p:sp>
        <p:nvSpPr>
          <p:cNvPr id="4" name="Slide Number Placeholder 3"/>
          <p:cNvSpPr>
            <a:spLocks noGrp="1"/>
          </p:cNvSpPr>
          <p:nvPr>
            <p:ph type="sldNum" sz="quarter" idx="10"/>
          </p:nvPr>
        </p:nvSpPr>
        <p:spPr/>
        <p:txBody>
          <a:bodyPr/>
          <a:lstStyle/>
          <a:p>
            <a:fld id="{25672618-9679-4351-BC8E-CB1450308D82}" type="slidenum">
              <a:rPr lang="en-US" smtClean="0"/>
              <a:t>19</a:t>
            </a:fld>
            <a:endParaRPr lang="en-US"/>
          </a:p>
        </p:txBody>
      </p:sp>
    </p:spTree>
    <p:extLst>
      <p:ext uri="{BB962C8B-B14F-4D97-AF65-F5344CB8AC3E}">
        <p14:creationId xmlns:p14="http://schemas.microsoft.com/office/powerpoint/2010/main" val="122986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317625" y="271463"/>
            <a:ext cx="3924300" cy="2944812"/>
          </a:xfrm>
          <a:ln/>
        </p:spPr>
      </p:sp>
      <p:sp>
        <p:nvSpPr>
          <p:cNvPr id="150531" name="Notes Placeholder 2"/>
          <p:cNvSpPr>
            <a:spLocks noGrp="1"/>
          </p:cNvSpPr>
          <p:nvPr>
            <p:ph type="body" idx="1"/>
          </p:nvPr>
        </p:nvSpPr>
        <p:spPr>
          <a:xfrm>
            <a:off x="914194" y="3656976"/>
            <a:ext cx="5029613" cy="48011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latin typeface="Verdana" pitchFamily="34" charset="0"/>
              </a:rPr>
              <a:t>Gathering up-to-date contact information is especially important in the Denver new reality.  You receive no information from the employer.  </a:t>
            </a:r>
          </a:p>
          <a:p>
            <a:pPr eaLnBrk="1" hangingPunct="1"/>
            <a:endParaRPr lang="en-US" altLang="en-US" sz="800">
              <a:latin typeface="Verdana" pitchFamily="34" charset="0"/>
            </a:endParaRPr>
          </a:p>
          <a:p>
            <a:pPr eaLnBrk="1" hangingPunct="1"/>
            <a:r>
              <a:rPr lang="en-US" altLang="en-US" sz="1600">
                <a:latin typeface="Verdana" pitchFamily="34" charset="0"/>
              </a:rPr>
              <a:t>Employees and members are increasingly reachable on cell phones rather than landlines and they use a number of different ways to receive information or get in touch with friends and colleagues.  </a:t>
            </a:r>
          </a:p>
          <a:p>
            <a:pPr eaLnBrk="1" hangingPunct="1"/>
            <a:endParaRPr lang="en-US" altLang="en-US" sz="800">
              <a:latin typeface="Verdana" pitchFamily="34" charset="0"/>
            </a:endParaRPr>
          </a:p>
          <a:p>
            <a:pPr eaLnBrk="1" hangingPunct="1"/>
            <a:r>
              <a:rPr lang="en-US" altLang="en-US" sz="1600">
                <a:latin typeface="Verdana" pitchFamily="34" charset="0"/>
              </a:rPr>
              <a:t>In this slide we talk about some of the contact information we will want for our members.  Did we miss anything?  What would you add?  </a:t>
            </a:r>
            <a:r>
              <a:rPr lang="en-US" altLang="en-US" sz="1600" i="1">
                <a:latin typeface="Verdana" pitchFamily="34" charset="0"/>
              </a:rPr>
              <a:t>(Put the responses on a flipchart.)</a:t>
            </a:r>
          </a:p>
          <a:p>
            <a:pPr eaLnBrk="1" hangingPunct="1"/>
            <a:endParaRPr lang="en-US" altLang="en-US" sz="800">
              <a:latin typeface="Verdana" pitchFamily="34" charset="0"/>
            </a:endParaRPr>
          </a:p>
          <a:p>
            <a:pPr eaLnBrk="1" hangingPunct="1"/>
            <a:r>
              <a:rPr lang="en-US" altLang="en-US" sz="1600" i="1">
                <a:latin typeface="Verdana" pitchFamily="34" charset="0"/>
              </a:rPr>
              <a:t>(If there is time and it is an important issue to the participants, discuss how the members’ contact information will be stored – is there a database?  Does one need to be built?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317625" y="271463"/>
            <a:ext cx="3924300" cy="2944812"/>
          </a:xfrm>
          <a:ln/>
        </p:spPr>
      </p:sp>
      <p:sp>
        <p:nvSpPr>
          <p:cNvPr id="151555" name="Rectangle 3"/>
          <p:cNvSpPr>
            <a:spLocks noGrp="1" noChangeArrowheads="1"/>
          </p:cNvSpPr>
          <p:nvPr>
            <p:ph type="body" idx="1"/>
          </p:nvPr>
        </p:nvSpPr>
        <p:spPr>
          <a:xfrm>
            <a:off x="914194" y="3656976"/>
            <a:ext cx="5029613" cy="48011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latin typeface="Verdana" pitchFamily="34" charset="0"/>
              </a:rPr>
              <a:t>An assessment is a shorthand record of a conversation about joining the union.</a:t>
            </a:r>
          </a:p>
          <a:p>
            <a:pPr eaLnBrk="1" hangingPunct="1"/>
            <a:endParaRPr lang="en-US" altLang="en-US" sz="800">
              <a:latin typeface="Verdana" pitchFamily="34" charset="0"/>
            </a:endParaRPr>
          </a:p>
          <a:p>
            <a:pPr eaLnBrk="1" hangingPunct="1"/>
            <a:r>
              <a:rPr lang="en-US" altLang="en-US" sz="1600">
                <a:latin typeface="Verdana" pitchFamily="34" charset="0"/>
              </a:rPr>
              <a:t>The AFT recommends using the numbers 1-4 for a four-point assessment scale. </a:t>
            </a:r>
          </a:p>
          <a:p>
            <a:pPr eaLnBrk="1" hangingPunct="1"/>
            <a:endParaRPr lang="en-US" altLang="en-US" sz="800">
              <a:latin typeface="Verdana" pitchFamily="34" charset="0"/>
            </a:endParaRPr>
          </a:p>
          <a:p>
            <a:pPr eaLnBrk="1" hangingPunct="1"/>
            <a:r>
              <a:rPr lang="en-US" altLang="en-US" sz="1600">
                <a:latin typeface="Verdana" pitchFamily="34" charset="0"/>
              </a:rPr>
              <a:t>After every one-on-one conversation, it is important that the activist make an assignment based on the criteria established by the campaign.  </a:t>
            </a:r>
          </a:p>
          <a:p>
            <a:pPr eaLnBrk="1" hangingPunct="1"/>
            <a:endParaRPr lang="en-US" altLang="en-US" sz="800">
              <a:latin typeface="Verdana" pitchFamily="34" charset="0"/>
            </a:endParaRPr>
          </a:p>
          <a:p>
            <a:pPr eaLnBrk="1" hangingPunct="1"/>
            <a:r>
              <a:rPr lang="en-US" altLang="en-US" sz="1600">
                <a:latin typeface="Verdana" pitchFamily="34" charset="0"/>
              </a:rPr>
              <a:t>For each of these, an assessment will be made based on standard criteria.  Let’s go to the next slide to review a possible contract campaign assessment scale.</a:t>
            </a:r>
          </a:p>
          <a:p>
            <a:pPr eaLnBrk="1" hangingPunct="1"/>
            <a:endParaRPr lang="en-US" altLang="en-US" sz="140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317625" y="271463"/>
            <a:ext cx="3924300" cy="2944812"/>
          </a:xfrm>
          <a:ln/>
        </p:spPr>
      </p:sp>
      <p:sp>
        <p:nvSpPr>
          <p:cNvPr id="152579" name="Rectangle 3"/>
          <p:cNvSpPr>
            <a:spLocks noGrp="1" noChangeArrowheads="1"/>
          </p:cNvSpPr>
          <p:nvPr>
            <p:ph type="body" idx="1"/>
          </p:nvPr>
        </p:nvSpPr>
        <p:spPr>
          <a:xfrm>
            <a:off x="686420" y="3656977"/>
            <a:ext cx="5485160" cy="48089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latin typeface="Verdana" pitchFamily="34" charset="0"/>
              </a:rPr>
              <a:t>Take a moment to review this assessment scale.  </a:t>
            </a:r>
          </a:p>
          <a:p>
            <a:pPr eaLnBrk="1" hangingPunct="1"/>
            <a:endParaRPr lang="en-US" altLang="en-US" sz="1600">
              <a:latin typeface="Verdana" pitchFamily="34" charset="0"/>
            </a:endParaRPr>
          </a:p>
          <a:p>
            <a:pPr eaLnBrk="1" hangingPunct="1"/>
            <a:r>
              <a:rPr lang="en-US" altLang="en-US" sz="1600" i="1">
                <a:latin typeface="Verdana" pitchFamily="34" charset="0"/>
              </a:rPr>
              <a:t>(Have a discussion about the scale on the slide and if it makes sense for each local’s contract campaign or if there are adjustments to be made.   Hopefully, the issue of an “undecided” rating will come up.  Make the following point</a:t>
            </a:r>
            <a:r>
              <a:rPr lang="en-US" altLang="en-US" sz="1600" i="1">
                <a:latin typeface="Verdana" pitchFamily="34" charset="0"/>
                <a:sym typeface="Wingdings" pitchFamily="2" charset="2"/>
              </a:rPr>
              <a:t>:)</a:t>
            </a:r>
          </a:p>
          <a:p>
            <a:pPr eaLnBrk="1" hangingPunct="1"/>
            <a:endParaRPr lang="en-US" altLang="en-US" sz="1600">
              <a:latin typeface="Verdana" pitchFamily="34" charset="0"/>
              <a:sym typeface="Wingdings" pitchFamily="2" charset="2"/>
            </a:endParaRPr>
          </a:p>
          <a:p>
            <a:pPr eaLnBrk="1" hangingPunct="1"/>
            <a:r>
              <a:rPr lang="en-US" altLang="en-US" sz="1600">
                <a:latin typeface="Verdana" pitchFamily="34" charset="0"/>
                <a:sym typeface="Wingdings" pitchFamily="2" charset="2"/>
              </a:rPr>
              <a:t>We want to </a:t>
            </a:r>
            <a:r>
              <a:rPr lang="en-US" altLang="en-US" sz="1600">
                <a:latin typeface="Verdana" pitchFamily="34" charset="0"/>
              </a:rPr>
              <a:t>emphasize that there are NO “undecided's.”  We feel strongly that </a:t>
            </a:r>
            <a:r>
              <a:rPr lang="en-US" altLang="en-US" sz="1600" b="1">
                <a:latin typeface="Verdana" pitchFamily="34" charset="0"/>
              </a:rPr>
              <a:t>“undecided” should not be a choice</a:t>
            </a:r>
            <a:r>
              <a:rPr lang="en-US" altLang="en-US" sz="1600">
                <a:latin typeface="Verdana" pitchFamily="34" charset="0"/>
              </a:rPr>
              <a:t>.  Activists must try to determine where bargaining unit members stand.  If you are not sure, the conversation wasn’t complete and the person should not be assessed.</a:t>
            </a:r>
          </a:p>
          <a:p>
            <a:pPr eaLnBrk="1" hangingPunct="1"/>
            <a:endParaRPr lang="en-US" altLang="en-US" sz="1600">
              <a:latin typeface="Verdana" pitchFamily="34" charset="0"/>
            </a:endParaRPr>
          </a:p>
          <a:p>
            <a:pPr eaLnBrk="1" hangingPunct="1"/>
            <a:endParaRPr lang="en-US" altLang="en-US" sz="1600">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228600" y="4343400"/>
            <a:ext cx="6400800" cy="4114800"/>
          </a:xfrm>
          <a:noFill/>
          <a:ln/>
        </p:spPr>
        <p:txBody>
          <a:bodyPr/>
          <a:lstStyle/>
          <a:p>
            <a:r>
              <a:rPr lang="en-US" i="1" dirty="0" smtClean="0"/>
              <a:t>“Organizers challenge people to act on behalf of their shared values and interests.”	</a:t>
            </a:r>
            <a:r>
              <a:rPr lang="en-US" sz="1000" dirty="0" smtClean="0"/>
              <a:t>Marshall Ganz</a:t>
            </a:r>
            <a:br>
              <a:rPr lang="en-US" sz="1000" dirty="0" smtClean="0"/>
            </a:br>
            <a:r>
              <a:rPr lang="en-US" sz="1000" dirty="0" smtClean="0"/>
              <a:t>   	 	Kennedy School of Government, 2002</a:t>
            </a:r>
          </a:p>
          <a:p>
            <a:pPr algn="r"/>
            <a:r>
              <a:rPr lang="en-US" i="1" dirty="0" smtClean="0"/>
              <a:t> </a:t>
            </a:r>
            <a:endParaRPr lang="en-US" dirty="0" smtClean="0"/>
          </a:p>
          <a:p>
            <a:r>
              <a:rPr lang="en-US" sz="1100" b="1" i="1" dirty="0" smtClean="0"/>
              <a:t>AHUY Overview – 45 Minutes</a:t>
            </a:r>
            <a:endParaRPr lang="en-US" sz="1100" dirty="0" smtClean="0"/>
          </a:p>
          <a:p>
            <a:r>
              <a:rPr lang="en-US" sz="1100" dirty="0" smtClean="0"/>
              <a:t>Give background of AHUY. Organizing is centuries old. Some very difficult organizing work in the late 70s and 80s (Farmworkers, First Electoral Field Campaign – Mondale 84’) became a time period of reflection and professionalization. </a:t>
            </a:r>
          </a:p>
          <a:p>
            <a:r>
              <a:rPr lang="en-US" sz="1100" dirty="0" smtClean="0"/>
              <a:t>A small group of organizers started fleshing out answers to the question, “What is Organizing?” It just so happens that We, as union leaders/organizers, talk a certain way and in a certain structure, whether it’s electoral organizing or union organizing, we talk… AHUY</a:t>
            </a:r>
          </a:p>
          <a:p>
            <a:r>
              <a:rPr lang="en-US" sz="1100" dirty="0" smtClean="0"/>
              <a:t>Often, when we talk to a worker, we find ourselves convincing him/her to support forming a union. Sometimes, this is hard to do, sometimes it is easy—but it has limited value to a campaign.</a:t>
            </a:r>
          </a:p>
          <a:p>
            <a:r>
              <a:rPr lang="en-US" sz="1100" dirty="0" smtClean="0"/>
              <a:t>The more difficult, yet infinitely more valuable work is to challenge that person to act on behalf of him/herself and their co-workers—to recruit her.</a:t>
            </a:r>
          </a:p>
          <a:p>
            <a:r>
              <a:rPr lang="en-US" sz="1100" dirty="0" smtClean="0"/>
              <a:t>The first action s/he takes might be meeting with us, signing a card, or talking to co-workers. Eventually s/he might join the organizing committee, or get others to take action. But how do we get people to act. We challenge them to act, we motivate them we organize and/or mobilize them.</a:t>
            </a:r>
          </a:p>
          <a:p>
            <a:r>
              <a:rPr lang="en-US" dirty="0" smtClean="0"/>
              <a:t> </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685800" y="4343400"/>
            <a:ext cx="5486400" cy="4114800"/>
          </a:xfrm>
          <a:ln/>
        </p:spPr>
        <p:txBody>
          <a:bodyPr/>
          <a:lstStyle/>
          <a:p>
            <a:pPr>
              <a:defRPr/>
            </a:pPr>
            <a:r>
              <a:rPr lang="en-US" sz="1400" dirty="0" smtClean="0"/>
              <a:t>AHUY is the framework developed by Marshall Ganz of the united farm workers to help union leaders and organizers understand the elements of motivation.  </a:t>
            </a:r>
          </a:p>
          <a:p>
            <a:pPr>
              <a:defRPr/>
            </a:pPr>
            <a:r>
              <a:rPr lang="en-US" sz="1400" dirty="0" smtClean="0"/>
              <a:t>Use AHUY as a guideline in:</a:t>
            </a:r>
          </a:p>
          <a:p>
            <a:pPr marL="228600" indent="-228600">
              <a:buFont typeface="Wingdings" pitchFamily="2" charset="2"/>
              <a:buChar char="Ø"/>
              <a:defRPr/>
            </a:pPr>
            <a:r>
              <a:rPr lang="en-US" sz="1400" dirty="0" smtClean="0"/>
              <a:t>creating a story, </a:t>
            </a:r>
          </a:p>
          <a:p>
            <a:pPr marL="228600" indent="-228600">
              <a:buFont typeface="Wingdings" pitchFamily="2" charset="2"/>
              <a:buChar char="Ø"/>
              <a:defRPr/>
            </a:pPr>
            <a:r>
              <a:rPr lang="en-US" sz="1400" dirty="0" smtClean="0"/>
              <a:t>a phone conversation, </a:t>
            </a:r>
          </a:p>
          <a:p>
            <a:pPr marL="228600" indent="-228600">
              <a:buFont typeface="Wingdings" pitchFamily="2" charset="2"/>
              <a:buChar char="Ø"/>
              <a:defRPr/>
            </a:pPr>
            <a:r>
              <a:rPr lang="en-US" sz="1400" dirty="0" smtClean="0"/>
              <a:t>a written rap, </a:t>
            </a:r>
          </a:p>
          <a:p>
            <a:pPr marL="228600" indent="-228600">
              <a:buFont typeface="Wingdings" pitchFamily="2" charset="2"/>
              <a:buChar char="Ø"/>
              <a:defRPr/>
            </a:pPr>
            <a:r>
              <a:rPr lang="en-US" sz="1400" dirty="0" smtClean="0"/>
              <a:t>a 1-on-1 meeting, or a committee meeting </a:t>
            </a:r>
          </a:p>
          <a:p>
            <a:pPr>
              <a:defRPr/>
            </a:pPr>
            <a:r>
              <a:rPr lang="en-US" sz="1400" i="1" dirty="0" smtClean="0"/>
              <a:t>Anytime you are organizing and motivating people to act.</a:t>
            </a:r>
          </a:p>
          <a:p>
            <a:pPr>
              <a:defRPr/>
            </a:pPr>
            <a:r>
              <a:rPr lang="en-US" sz="1400" i="1" dirty="0" smtClean="0"/>
              <a:t>It doesn’t have to be in order, but all the elements should be there.</a:t>
            </a:r>
            <a:endParaRPr lang="en-US" sz="1400" dirty="0" smtClean="0"/>
          </a:p>
          <a:p>
            <a:pPr>
              <a:defRPr/>
            </a:pPr>
            <a:r>
              <a:rPr lang="en-US" sz="1400" i="1" dirty="0" smtClean="0"/>
              <a:t> </a:t>
            </a:r>
            <a:endParaRPr lang="en-US" sz="1400" dirty="0" smtClean="0"/>
          </a:p>
          <a:p>
            <a:pPr eaLnBrk="1" hangingPunct="1">
              <a:defRPr/>
            </a:pPr>
            <a:endParaRPr lang="en-US" sz="18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685800" y="4343400"/>
            <a:ext cx="5486400" cy="4114800"/>
          </a:xfrm>
          <a:noFill/>
          <a:ln/>
        </p:spPr>
        <p:txBody>
          <a:bodyPr/>
          <a:lstStyle/>
          <a:p>
            <a:r>
              <a:rPr lang="en-US" sz="800" i="1" smtClean="0"/>
              <a:t> </a:t>
            </a:r>
            <a:endParaRPr lang="en-US" sz="800" smtClean="0"/>
          </a:p>
          <a:p>
            <a:pPr eaLnBrk="1" hangingPunct="1">
              <a:lnSpc>
                <a:spcPct val="80000"/>
              </a:lnSpc>
            </a:pPr>
            <a:endParaRPr lang="en-US" sz="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685800" y="4343400"/>
            <a:ext cx="5486400" cy="4114800"/>
          </a:xfrm>
          <a:noFill/>
          <a:ln/>
        </p:spPr>
        <p:txBody>
          <a:bodyPr/>
          <a:lstStyle/>
          <a:p>
            <a:r>
              <a:rPr lang="en-US" b="1" dirty="0" smtClean="0"/>
              <a:t>A = Anger / Agitation</a:t>
            </a:r>
          </a:p>
          <a:p>
            <a:r>
              <a:rPr lang="en-US" dirty="0" smtClean="0"/>
              <a:t> </a:t>
            </a:r>
            <a:r>
              <a:rPr lang="en-US" b="1" i="1" dirty="0" smtClean="0"/>
              <a:t>Ask</a:t>
            </a:r>
            <a:r>
              <a:rPr lang="en-US" dirty="0" smtClean="0"/>
              <a:t> why do we get workers’ issues?  Chart responses.</a:t>
            </a:r>
          </a:p>
          <a:p>
            <a:r>
              <a:rPr lang="en-US" dirty="0" smtClean="0"/>
              <a:t>As leaders/organizers, we are often told to “get a worker’s issues”.  But why? </a:t>
            </a:r>
          </a:p>
          <a:p>
            <a:r>
              <a:rPr lang="en-US" dirty="0" smtClean="0"/>
              <a:t>To learn more about the person? </a:t>
            </a:r>
          </a:p>
          <a:p>
            <a:r>
              <a:rPr lang="en-US" dirty="0" smtClean="0"/>
              <a:t>To show that we are good listeners? </a:t>
            </a:r>
          </a:p>
          <a:p>
            <a:r>
              <a:rPr lang="en-US" b="1" dirty="0" smtClean="0"/>
              <a:t>The real reason we ge issues is to inspire people’s anger, their indignation—to agitate people about the vary issues they want to change.</a:t>
            </a:r>
          </a:p>
          <a:p>
            <a:endParaRPr lang="en-US" b="1" dirty="0" smtClean="0"/>
          </a:p>
          <a:p>
            <a:r>
              <a:rPr lang="en-US" dirty="0" smtClean="0"/>
              <a:t>Often a person is angry with a school district, a superintendent or individual manager. Sometimes they blame the “system”.</a:t>
            </a:r>
          </a:p>
          <a:p>
            <a:r>
              <a:rPr lang="en-US" dirty="0" smtClean="0"/>
              <a:t>It helps to direct people’s anger, but it is </a:t>
            </a:r>
            <a:r>
              <a:rPr lang="en-US" u="sng" dirty="0" smtClean="0"/>
              <a:t>often more valuable to agitate someone about his/her own inaction</a:t>
            </a:r>
            <a:r>
              <a:rPr lang="en-US" dirty="0" smtClean="0"/>
              <a:t>—the fact that no matter who is at fault, he/she has never done anything to change the things he/she can’t stand.</a:t>
            </a:r>
          </a:p>
          <a:p>
            <a:endParaRPr lang="en-US" dirty="0" smtClean="0"/>
          </a:p>
          <a:p>
            <a:pPr eaLnBrk="1" hangingPunct="1">
              <a:lnSpc>
                <a:spcPct val="80000"/>
              </a:lnSpc>
            </a:pPr>
            <a:r>
              <a:rPr lang="en-US" b="1" dirty="0" smtClean="0"/>
              <a:t>Ultimately to get someone to act, we have to get them a little bit more angry (or righteously indignant) than they are afraid.</a:t>
            </a:r>
          </a:p>
          <a:p>
            <a:pPr eaLnBrk="1" hangingPunct="1">
              <a:lnSpc>
                <a:spcPct val="80000"/>
              </a:lnSpc>
            </a:pPr>
            <a:endParaRPr lang="en-US" sz="8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685800" y="4343400"/>
            <a:ext cx="5486400" cy="4114800"/>
          </a:xfrm>
          <a:noFill/>
          <a:ln/>
        </p:spPr>
        <p:txBody>
          <a:bodyPr/>
          <a:lstStyle/>
          <a:p>
            <a:r>
              <a:rPr lang="en-US" sz="1400" b="1" dirty="0" smtClean="0"/>
              <a:t>H  =  Hope</a:t>
            </a:r>
          </a:p>
          <a:p>
            <a:r>
              <a:rPr lang="en-US" dirty="0" smtClean="0"/>
              <a:t>People feel hopeful when they believe change is possible.  Now that the person is angry—we have to show him/her that there is a way to do something about it. </a:t>
            </a:r>
          </a:p>
          <a:p>
            <a:r>
              <a:rPr lang="en-US" dirty="0" smtClean="0"/>
              <a:t>As leaders/organizers, we have to paint a vivid picture of </a:t>
            </a:r>
            <a:r>
              <a:rPr lang="en-US" b="1" i="1" dirty="0" smtClean="0"/>
              <a:t>the plan to win.</a:t>
            </a:r>
          </a:p>
          <a:p>
            <a:r>
              <a:rPr lang="en-US" dirty="0" smtClean="0"/>
              <a:t>This can’t be just any plan. Our plan has to be: </a:t>
            </a:r>
            <a:r>
              <a:rPr lang="en-US" i="1" dirty="0" smtClean="0"/>
              <a:t>(give relevant examples of each)</a:t>
            </a:r>
          </a:p>
          <a:p>
            <a:pPr>
              <a:spcBef>
                <a:spcPts val="600"/>
              </a:spcBef>
              <a:spcAft>
                <a:spcPts val="0"/>
              </a:spcAft>
            </a:pPr>
            <a:r>
              <a:rPr lang="en-US" b="1" dirty="0" smtClean="0"/>
              <a:t>Specific </a:t>
            </a:r>
            <a:r>
              <a:rPr lang="en-US" dirty="0" smtClean="0"/>
              <a:t> The steps are clear—people can understand it</a:t>
            </a:r>
          </a:p>
          <a:p>
            <a:pPr>
              <a:spcBef>
                <a:spcPts val="0"/>
              </a:spcBef>
              <a:spcAft>
                <a:spcPts val="600"/>
              </a:spcAft>
            </a:pPr>
            <a:r>
              <a:rPr lang="en-US" dirty="0" smtClean="0"/>
              <a:t/>
            </a:r>
            <a:br>
              <a:rPr lang="en-US" dirty="0" smtClean="0"/>
            </a:br>
            <a:r>
              <a:rPr lang="en-US" b="1" dirty="0" smtClean="0"/>
              <a:t> Achievable/Proven</a:t>
            </a:r>
            <a:r>
              <a:rPr lang="en-US" dirty="0" smtClean="0"/>
              <a:t>  It is possible—the plan has worked in the past or is working now or has worked somewhere else </a:t>
            </a:r>
          </a:p>
          <a:p>
            <a:pPr>
              <a:spcBef>
                <a:spcPts val="0"/>
              </a:spcBef>
              <a:spcAft>
                <a:spcPts val="600"/>
              </a:spcAft>
            </a:pPr>
            <a:r>
              <a:rPr lang="en-US" b="1" dirty="0" smtClean="0"/>
              <a:t>Credible </a:t>
            </a:r>
            <a:r>
              <a:rPr lang="en-US" dirty="0" smtClean="0"/>
              <a:t> Our plan has to sound plausible and s/he has to be able to imagine it happening in his/her own workplace or community.</a:t>
            </a:r>
          </a:p>
          <a:p>
            <a:pPr>
              <a:spcBef>
                <a:spcPts val="600"/>
              </a:spcBef>
              <a:spcAft>
                <a:spcPts val="600"/>
              </a:spcAft>
            </a:pPr>
            <a:r>
              <a:rPr lang="en-US" b="1" dirty="0" smtClean="0"/>
              <a:t> Meaningful/Valuable </a:t>
            </a:r>
            <a:r>
              <a:rPr lang="en-US" dirty="0" smtClean="0"/>
              <a:t> If our plan works, the results will make a difference to him/her and his/her co-workers.</a:t>
            </a:r>
          </a:p>
          <a:p>
            <a:pPr eaLnBrk="1" hangingPunct="1">
              <a:lnSpc>
                <a:spcPct val="80000"/>
              </a:lnSpc>
            </a:pPr>
            <a:endParaRPr lang="en-US" sz="14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685800" y="4343400"/>
            <a:ext cx="5486400" cy="4114800"/>
          </a:xfrm>
          <a:ln/>
        </p:spPr>
        <p:txBody>
          <a:bodyPr/>
          <a:lstStyle/>
          <a:p>
            <a:pPr>
              <a:defRPr/>
            </a:pPr>
            <a:r>
              <a:rPr lang="en-US" sz="1400" b="1" dirty="0" smtClean="0"/>
              <a:t>U  =  Urgency</a:t>
            </a:r>
          </a:p>
          <a:p>
            <a:pPr>
              <a:defRPr/>
            </a:pPr>
            <a:r>
              <a:rPr lang="en-US" dirty="0" smtClean="0"/>
              <a:t>As Fred Ross stated, “A good organizer must be able to charge an issue with a supreme sense of urgency.”</a:t>
            </a:r>
          </a:p>
          <a:p>
            <a:pPr>
              <a:defRPr/>
            </a:pPr>
            <a:r>
              <a:rPr lang="en-US" dirty="0" smtClean="0"/>
              <a:t> </a:t>
            </a:r>
          </a:p>
          <a:p>
            <a:pPr>
              <a:defRPr/>
            </a:pPr>
            <a:r>
              <a:rPr lang="en-US" dirty="0" smtClean="0"/>
              <a:t>OK, we’re on a roll—the person is angry and s/he has a credible plan to win, but we can’t wait months to take action—it has to happen right now, and we have to create a sense of urgency in the person we are organizing/mobilizing.</a:t>
            </a:r>
          </a:p>
          <a:p>
            <a:pPr>
              <a:defRPr/>
            </a:pPr>
            <a:endParaRPr lang="en-US" b="1" i="1" dirty="0" smtClean="0"/>
          </a:p>
          <a:p>
            <a:pPr>
              <a:defRPr/>
            </a:pPr>
            <a:r>
              <a:rPr lang="en-US" b="1" i="1" dirty="0" smtClean="0"/>
              <a:t>Solicit examples </a:t>
            </a:r>
            <a:r>
              <a:rPr lang="en-US" dirty="0" smtClean="0"/>
              <a:t>of: How do we create urgency?</a:t>
            </a:r>
          </a:p>
          <a:p>
            <a:pPr>
              <a:defRPr/>
            </a:pPr>
            <a:r>
              <a:rPr lang="en-US" dirty="0" smtClean="0"/>
              <a:t>In an election campaign it is fairly easy to create a sense of urgency—you have a built-in deadline of Election Day, and a clock is ticking until that time.</a:t>
            </a:r>
          </a:p>
          <a:p>
            <a:pPr>
              <a:defRPr/>
            </a:pPr>
            <a:endParaRPr lang="en-US" dirty="0" smtClean="0"/>
          </a:p>
          <a:p>
            <a:pPr>
              <a:defRPr/>
            </a:pPr>
            <a:r>
              <a:rPr lang="en-US" dirty="0" smtClean="0"/>
              <a:t>But more often we are organizing/mobilizing without natural deadlines, in that case you have to </a:t>
            </a:r>
            <a:r>
              <a:rPr lang="en-US" b="1" dirty="0" smtClean="0"/>
              <a:t>create</a:t>
            </a:r>
            <a:r>
              <a:rPr lang="en-US" dirty="0" smtClean="0"/>
              <a:t> deadlines and </a:t>
            </a:r>
            <a:r>
              <a:rPr lang="en-US" b="1" dirty="0" smtClean="0"/>
              <a:t>goals</a:t>
            </a:r>
            <a:r>
              <a:rPr lang="en-US" dirty="0" smtClean="0"/>
              <a:t> that must be met for each one.</a:t>
            </a:r>
          </a:p>
          <a:p>
            <a:pPr marL="228600" indent="-228600">
              <a:buFont typeface="Wingdings" pitchFamily="2" charset="2"/>
              <a:buChar char="Ø"/>
              <a:defRPr/>
            </a:pPr>
            <a:endParaRPr lang="en-US" dirty="0" smtClean="0"/>
          </a:p>
          <a:p>
            <a:pPr>
              <a:defRPr/>
            </a:pPr>
            <a:r>
              <a:rPr lang="en-US" sz="1400" dirty="0" smtClean="0"/>
              <a:t> </a:t>
            </a:r>
          </a:p>
          <a:p>
            <a:pPr eaLnBrk="1" hangingPunct="1">
              <a:lnSpc>
                <a:spcPct val="80000"/>
              </a:lnSpc>
              <a:defRPr/>
            </a:pPr>
            <a:endParaRPr lang="en-US" sz="14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685800" y="4343400"/>
            <a:ext cx="5486400" cy="4114800"/>
          </a:xfrm>
          <a:noFill/>
          <a:ln/>
        </p:spPr>
        <p:txBody>
          <a:bodyPr/>
          <a:lstStyle/>
          <a:p>
            <a:r>
              <a:rPr lang="en-US" sz="1400" b="1" dirty="0" smtClean="0"/>
              <a:t>Y  =  You Make the Difference</a:t>
            </a:r>
          </a:p>
          <a:p>
            <a:r>
              <a:rPr lang="en-US" dirty="0" smtClean="0"/>
              <a:t>Finally, now that the person you are organizing has a reason to do act (Anger), understands a credible plan to win (Hope), and feels a supreme sense of (Urgency), </a:t>
            </a:r>
            <a:r>
              <a:rPr lang="en-US" b="1" i="1" dirty="0" smtClean="0"/>
              <a:t>then</a:t>
            </a:r>
            <a:r>
              <a:rPr lang="en-US" dirty="0" smtClean="0"/>
              <a:t> we challenge him/her to act. </a:t>
            </a:r>
          </a:p>
          <a:p>
            <a:pPr>
              <a:spcBef>
                <a:spcPct val="0"/>
              </a:spcBef>
              <a:spcAft>
                <a:spcPts val="0"/>
              </a:spcAft>
            </a:pPr>
            <a:endParaRPr lang="en-US" dirty="0" smtClean="0"/>
          </a:p>
          <a:p>
            <a:pPr>
              <a:spcBef>
                <a:spcPct val="0"/>
              </a:spcBef>
              <a:spcAft>
                <a:spcPts val="1200"/>
              </a:spcAft>
            </a:pPr>
            <a:r>
              <a:rPr lang="en-US" dirty="0" smtClean="0"/>
              <a:t>No matter how small, the action must be (S.M.A.rT):</a:t>
            </a:r>
          </a:p>
          <a:p>
            <a:pPr>
              <a:spcBef>
                <a:spcPct val="0"/>
              </a:spcBef>
              <a:spcAft>
                <a:spcPts val="1200"/>
              </a:spcAft>
            </a:pPr>
            <a:r>
              <a:rPr lang="en-US" b="1" dirty="0" smtClean="0"/>
              <a:t>Specific</a:t>
            </a:r>
            <a:r>
              <a:rPr lang="en-US" dirty="0" smtClean="0"/>
              <a:t>  </a:t>
            </a:r>
            <a:r>
              <a:rPr lang="en-US" i="1" dirty="0" smtClean="0"/>
              <a:t>Exactly who will she talk to, when, for what purpose, and what is the follow-up plan?</a:t>
            </a:r>
            <a:endParaRPr lang="en-US" dirty="0" smtClean="0"/>
          </a:p>
          <a:p>
            <a:pPr>
              <a:spcBef>
                <a:spcPct val="0"/>
              </a:spcBef>
            </a:pPr>
            <a:r>
              <a:rPr lang="en-US" b="1" dirty="0" smtClean="0"/>
              <a:t>Meaningful</a:t>
            </a:r>
            <a:r>
              <a:rPr lang="en-US" dirty="0" smtClean="0"/>
              <a:t>  His/her contribution cannot be busy work. It must make a meaningful contribution to the plan to win.  Ultimately, you want to motivate people to take responsibility for winning.</a:t>
            </a:r>
          </a:p>
          <a:p>
            <a:pPr>
              <a:spcBef>
                <a:spcPct val="0"/>
              </a:spcBef>
              <a:spcAft>
                <a:spcPts val="1200"/>
              </a:spcAft>
            </a:pPr>
            <a:r>
              <a:rPr lang="en-US" i="1" dirty="0" smtClean="0"/>
              <a:t/>
            </a:r>
            <a:br>
              <a:rPr lang="en-US" i="1" dirty="0" smtClean="0"/>
            </a:br>
            <a:r>
              <a:rPr lang="en-US" b="1" dirty="0" smtClean="0"/>
              <a:t>Achievable  </a:t>
            </a:r>
            <a:r>
              <a:rPr lang="en-US" i="1" dirty="0" smtClean="0"/>
              <a:t>The person must be able to succeed</a:t>
            </a:r>
            <a:r>
              <a:rPr lang="en-US" dirty="0" smtClean="0"/>
              <a:t>. When s/he experiences success, it will give him/her the confidence to come back and take on more responsibility.</a:t>
            </a:r>
          </a:p>
          <a:p>
            <a:pPr>
              <a:spcBef>
                <a:spcPct val="0"/>
              </a:spcBef>
              <a:spcAft>
                <a:spcPts val="1200"/>
              </a:spcAft>
            </a:pPr>
            <a:r>
              <a:rPr lang="en-US" b="1" dirty="0" smtClean="0"/>
              <a:t>Part of aTeam  </a:t>
            </a:r>
            <a:r>
              <a:rPr lang="en-US" dirty="0" smtClean="0"/>
              <a:t>S/he has to know that s/he is part of a team of people who are doing the same thing―working together to make the plan succeed.</a:t>
            </a:r>
          </a:p>
          <a:p>
            <a:pPr eaLnBrk="1" hangingPunct="1">
              <a:lnSpc>
                <a:spcPct val="80000"/>
              </a:lnSpc>
            </a:pPr>
            <a:endParaRPr lang="en-US" sz="1400" dirty="0" smtClean="0"/>
          </a:p>
        </p:txBody>
      </p:sp>
      <p:pic>
        <p:nvPicPr>
          <p:cNvPr id="1026" name="Picture 2" descr="C:\Program Files (x86)\Microsoft Office\MEDIA\CAGCAT10\j0302953.jpg"/>
          <p:cNvPicPr>
            <a:picLocks noChangeAspect="1" noChangeArrowheads="1"/>
          </p:cNvPicPr>
          <p:nvPr/>
        </p:nvPicPr>
        <p:blipFill>
          <a:blip r:embed="rId3"/>
          <a:srcRect/>
          <a:stretch>
            <a:fillRect/>
          </a:stretch>
        </p:blipFill>
        <p:spPr bwMode="auto">
          <a:xfrm>
            <a:off x="4876800" y="3048000"/>
            <a:ext cx="706628" cy="990600"/>
          </a:xfrm>
          <a:prstGeom prst="rect">
            <a:avLst/>
          </a:prstGeom>
          <a:noFill/>
        </p:spPr>
      </p:pic>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7" descr="NATIONAL-PRESENTATION-C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9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5198E0D-17DA-C645-882A-767BED5E451D}" type="slidenum">
              <a:rPr lang="en-US"/>
              <a:pPr>
                <a:defRPr/>
              </a:pPr>
              <a:t>‹#›</a:t>
            </a:fld>
            <a:endParaRPr lang="en-US" dirty="0"/>
          </a:p>
        </p:txBody>
      </p:sp>
    </p:spTree>
    <p:extLst>
      <p:ext uri="{BB962C8B-B14F-4D97-AF65-F5344CB8AC3E}">
        <p14:creationId xmlns:p14="http://schemas.microsoft.com/office/powerpoint/2010/main" val="305848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321841D-FE5A-4442-92D8-6380C93365FB}" type="slidenum">
              <a:rPr lang="en-US"/>
              <a:pPr>
                <a:defRPr/>
              </a:pPr>
              <a:t>‹#›</a:t>
            </a:fld>
            <a:endParaRPr lang="en-US" dirty="0"/>
          </a:p>
        </p:txBody>
      </p:sp>
    </p:spTree>
    <p:extLst>
      <p:ext uri="{BB962C8B-B14F-4D97-AF65-F5344CB8AC3E}">
        <p14:creationId xmlns:p14="http://schemas.microsoft.com/office/powerpoint/2010/main" val="254259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BBF08BC-8764-894F-B998-2E0C989C59F8}" type="slidenum">
              <a:rPr lang="en-US"/>
              <a:pPr>
                <a:defRPr/>
              </a:pPr>
              <a:t>‹#›</a:t>
            </a:fld>
            <a:endParaRPr lang="en-US" dirty="0"/>
          </a:p>
        </p:txBody>
      </p:sp>
    </p:spTree>
    <p:extLst>
      <p:ext uri="{BB962C8B-B14F-4D97-AF65-F5344CB8AC3E}">
        <p14:creationId xmlns:p14="http://schemas.microsoft.com/office/powerpoint/2010/main" val="165895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C1ADA73-95B7-8A42-8FE5-5086A323A4A7}" type="slidenum">
              <a:rPr lang="en-US"/>
              <a:pPr>
                <a:defRPr/>
              </a:pPr>
              <a:t>‹#›</a:t>
            </a:fld>
            <a:endParaRPr lang="en-US" dirty="0"/>
          </a:p>
        </p:txBody>
      </p:sp>
    </p:spTree>
    <p:extLst>
      <p:ext uri="{BB962C8B-B14F-4D97-AF65-F5344CB8AC3E}">
        <p14:creationId xmlns:p14="http://schemas.microsoft.com/office/powerpoint/2010/main" val="414603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7" descr="MISSION-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52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002C838A-7F8F-7644-AA3D-84E7474BC53B}" type="slidenum">
              <a:rPr lang="en-US"/>
              <a:pPr>
                <a:defRPr/>
              </a:pPr>
              <a:t>‹#›</a:t>
            </a:fld>
            <a:endParaRPr lang="en-US" dirty="0"/>
          </a:p>
        </p:txBody>
      </p:sp>
    </p:spTree>
    <p:extLst>
      <p:ext uri="{BB962C8B-B14F-4D97-AF65-F5344CB8AC3E}">
        <p14:creationId xmlns:p14="http://schemas.microsoft.com/office/powerpoint/2010/main" val="27655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01343CE-197D-674D-A1E6-49E1AD71E6E0}" type="slidenum">
              <a:rPr lang="en-US"/>
              <a:pPr>
                <a:defRPr/>
              </a:pPr>
              <a:t>‹#›</a:t>
            </a:fld>
            <a:endParaRPr lang="en-US" dirty="0"/>
          </a:p>
        </p:txBody>
      </p:sp>
    </p:spTree>
    <p:extLst>
      <p:ext uri="{BB962C8B-B14F-4D97-AF65-F5344CB8AC3E}">
        <p14:creationId xmlns:p14="http://schemas.microsoft.com/office/powerpoint/2010/main" val="244878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845BCCF-5BA2-0745-B11E-726C6E4BD388}" type="slidenum">
              <a:rPr lang="en-US"/>
              <a:pPr>
                <a:defRPr/>
              </a:pPr>
              <a:t>‹#›</a:t>
            </a:fld>
            <a:endParaRPr lang="en-US" dirty="0"/>
          </a:p>
        </p:txBody>
      </p:sp>
    </p:spTree>
    <p:extLst>
      <p:ext uri="{BB962C8B-B14F-4D97-AF65-F5344CB8AC3E}">
        <p14:creationId xmlns:p14="http://schemas.microsoft.com/office/powerpoint/2010/main" val="419458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901FC1B1-465E-D64C-87D8-8F2306B1EC50}" type="slidenum">
              <a:rPr lang="en-US"/>
              <a:pPr>
                <a:defRPr/>
              </a:pPr>
              <a:t>‹#›</a:t>
            </a:fld>
            <a:endParaRPr lang="en-US" dirty="0"/>
          </a:p>
        </p:txBody>
      </p:sp>
    </p:spTree>
    <p:extLst>
      <p:ext uri="{BB962C8B-B14F-4D97-AF65-F5344CB8AC3E}">
        <p14:creationId xmlns:p14="http://schemas.microsoft.com/office/powerpoint/2010/main" val="81056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30E5AE8-8585-C344-AA60-CDEAB9FA234B}" type="slidenum">
              <a:rPr lang="en-US"/>
              <a:pPr>
                <a:defRPr/>
              </a:pPr>
              <a:t>‹#›</a:t>
            </a:fld>
            <a:endParaRPr lang="en-US" dirty="0"/>
          </a:p>
        </p:txBody>
      </p:sp>
    </p:spTree>
    <p:extLst>
      <p:ext uri="{BB962C8B-B14F-4D97-AF65-F5344CB8AC3E}">
        <p14:creationId xmlns:p14="http://schemas.microsoft.com/office/powerpoint/2010/main" val="17807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CF838F7C-4D34-494B-98F9-A1C865DDA6E1}" type="slidenum">
              <a:rPr lang="en-US"/>
              <a:pPr>
                <a:defRPr/>
              </a:pPr>
              <a:t>‹#›</a:t>
            </a:fld>
            <a:endParaRPr lang="en-US" dirty="0"/>
          </a:p>
        </p:txBody>
      </p:sp>
    </p:spTree>
    <p:extLst>
      <p:ext uri="{BB962C8B-B14F-4D97-AF65-F5344CB8AC3E}">
        <p14:creationId xmlns:p14="http://schemas.microsoft.com/office/powerpoint/2010/main" val="339926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2B9B544-D2FF-1F49-827E-92C1D39743E6}" type="slidenum">
              <a:rPr lang="en-US"/>
              <a:pPr>
                <a:defRPr/>
              </a:pPr>
              <a:t>‹#›</a:t>
            </a:fld>
            <a:endParaRPr lang="en-US" dirty="0"/>
          </a:p>
        </p:txBody>
      </p:sp>
    </p:spTree>
    <p:extLst>
      <p:ext uri="{BB962C8B-B14F-4D97-AF65-F5344CB8AC3E}">
        <p14:creationId xmlns:p14="http://schemas.microsoft.com/office/powerpoint/2010/main" val="416764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INSIDE SLID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1">
                    <a:tint val="75000"/>
                  </a:schemeClr>
                </a:solidFill>
                <a:latin typeface="Frutiger LT Std 55 Roman"/>
                <a:ea typeface="+mn-ea"/>
                <a:cs typeface="Frutiger LT Std 55 Roman"/>
              </a:defRPr>
            </a:lvl1pPr>
          </a:lstStyle>
          <a:p>
            <a:pPr>
              <a:defRPr/>
            </a:pPr>
            <a:fld id="{3FFC132F-4983-8D40-8278-42CF94B187B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dt="0"/>
  <p:txStyles>
    <p:titleStyle>
      <a:lvl1pPr algn="l" defTabSz="457200" rtl="0" eaLnBrk="1" fontAlgn="base" hangingPunct="1">
        <a:spcBef>
          <a:spcPct val="0"/>
        </a:spcBef>
        <a:spcAft>
          <a:spcPct val="0"/>
        </a:spcAft>
        <a:defRPr sz="4000" kern="1200">
          <a:solidFill>
            <a:schemeClr val="tx1"/>
          </a:solidFill>
          <a:latin typeface="Frutiger LT Std 65 Bold"/>
          <a:ea typeface="ＭＳ Ｐゴシック" charset="0"/>
          <a:cs typeface="Frutiger LT Std 65 Bold"/>
        </a:defRPr>
      </a:lvl1pPr>
      <a:lvl2pPr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2pPr>
      <a:lvl3pPr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3pPr>
      <a:lvl4pPr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4pPr>
      <a:lvl5pPr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5pPr>
      <a:lvl6pPr marL="457200"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6pPr>
      <a:lvl7pPr marL="914400"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7pPr>
      <a:lvl8pPr marL="1371600"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8pPr>
      <a:lvl9pPr marL="1828800" algn="l" defTabSz="457200" rtl="0" eaLnBrk="1" fontAlgn="base" hangingPunct="1">
        <a:spcBef>
          <a:spcPct val="0"/>
        </a:spcBef>
        <a:spcAft>
          <a:spcPct val="0"/>
        </a:spcAft>
        <a:defRPr sz="4000">
          <a:solidFill>
            <a:schemeClr val="tx1"/>
          </a:solidFill>
          <a:latin typeface="Frutiger LT Std 65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Frutiger LT Std 55 Roman"/>
          <a:ea typeface="ＭＳ Ｐゴシック" charset="0"/>
          <a:cs typeface="Frutiger LT Std 55 Roman"/>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Frutiger LT Std 55 Roman"/>
          <a:ea typeface="ＭＳ Ｐゴシック" charset="0"/>
          <a:cs typeface="Frutiger LT Std 55 Roman"/>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Frutiger LT Std 55 Roman"/>
          <a:ea typeface="ＭＳ Ｐゴシック" charset="0"/>
          <a:cs typeface="Frutiger LT Std 55 Roman"/>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Frutiger LT Std 55 Roman"/>
          <a:ea typeface="ＭＳ Ｐゴシック" charset="0"/>
          <a:cs typeface="Frutiger LT Std 55 Roman"/>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Frutiger LT Std 55 Roman"/>
          <a:ea typeface="ＭＳ Ｐゴシック" charset="0"/>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www.facebook.com/AFTunion" TargetMode="External"/><Relationship Id="rId2" Type="http://schemas.openxmlformats.org/officeDocument/2006/relationships/hyperlink" Target="http://www.aft.org/" TargetMode="External"/><Relationship Id="rId1" Type="http://schemas.openxmlformats.org/officeDocument/2006/relationships/slideLayout" Target="../slideLayouts/slideLayout4.xml"/><Relationship Id="rId4" Type="http://schemas.openxmlformats.org/officeDocument/2006/relationships/hyperlink" Target="http://www.twitter.com/AFTunio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18760" y="2018689"/>
            <a:ext cx="3004522" cy="338554"/>
          </a:xfrm>
          <a:prstGeom prst="rect">
            <a:avLst/>
          </a:prstGeom>
          <a:noFill/>
        </p:spPr>
        <p:txBody>
          <a:bodyPr wrap="square" rtlCol="0">
            <a:spAutoFit/>
          </a:bodyPr>
          <a:lstStyle/>
          <a:p>
            <a:pPr algn="r"/>
            <a:r>
              <a:rPr lang="en-US" sz="1600" b="1" i="0" dirty="0" smtClean="0">
                <a:solidFill>
                  <a:schemeClr val="bg1"/>
                </a:solidFill>
                <a:latin typeface="Frutiger LT Std 57 Cn"/>
                <a:cs typeface="Frutiger LT Std 65 Bold"/>
              </a:rPr>
              <a:t>AFT</a:t>
            </a:r>
            <a:r>
              <a:rPr lang="en-US" sz="1600" b="1" i="0" baseline="0" dirty="0" smtClean="0">
                <a:solidFill>
                  <a:schemeClr val="bg1"/>
                </a:solidFill>
                <a:latin typeface="Frutiger LT Std 57 Cn"/>
                <a:cs typeface="Frutiger LT Std 65 Bold"/>
              </a:rPr>
              <a:t> NATIONAL</a:t>
            </a:r>
            <a:endParaRPr lang="en-US" sz="1600" b="1" i="0" dirty="0">
              <a:solidFill>
                <a:schemeClr val="bg1"/>
              </a:solidFill>
              <a:latin typeface="Frutiger LT Std 57 Cn"/>
              <a:cs typeface="Frutiger LT Std 65 Bold"/>
            </a:endParaRPr>
          </a:p>
        </p:txBody>
      </p:sp>
      <p:sp>
        <p:nvSpPr>
          <p:cNvPr id="8" name="TextBox 7"/>
          <p:cNvSpPr txBox="1"/>
          <p:nvPr/>
        </p:nvSpPr>
        <p:spPr>
          <a:xfrm>
            <a:off x="368296" y="2357243"/>
            <a:ext cx="8570752" cy="1384995"/>
          </a:xfrm>
          <a:prstGeom prst="rect">
            <a:avLst/>
          </a:prstGeom>
          <a:noFill/>
        </p:spPr>
        <p:txBody>
          <a:bodyPr wrap="square" rtlCol="0">
            <a:spAutoFit/>
          </a:bodyPr>
          <a:lstStyle/>
          <a:p>
            <a:pPr algn="r"/>
            <a:r>
              <a:rPr lang="en-US" sz="4000" b="1" i="0" dirty="0" smtClean="0">
                <a:solidFill>
                  <a:srgbClr val="FFFFFF"/>
                </a:solidFill>
                <a:latin typeface="Frutiger LT Std 57 Cn"/>
                <a:cs typeface="Frutiger LT Std 57 Cn"/>
              </a:rPr>
              <a:t>One-on-One Conversations</a:t>
            </a:r>
            <a:r>
              <a:rPr lang="en-US" sz="3600" b="1" i="0" dirty="0" smtClean="0">
                <a:solidFill>
                  <a:srgbClr val="FFFFFF"/>
                </a:solidFill>
                <a:latin typeface="Frutiger LT Std 57 Cn"/>
                <a:cs typeface="Frutiger LT Std 57 Cn"/>
              </a:rPr>
              <a:t> </a:t>
            </a:r>
          </a:p>
          <a:p>
            <a:pPr algn="r"/>
            <a:r>
              <a:rPr lang="en-US" sz="4400" b="1" dirty="0" smtClean="0">
                <a:solidFill>
                  <a:srgbClr val="FFFFFF"/>
                </a:solidFill>
                <a:latin typeface="Frutiger LT Std 57 Cn"/>
                <a:cs typeface="Frutiger LT Std 57 Cn"/>
              </a:rPr>
              <a:t>Motivating People to Act/AHUY</a:t>
            </a:r>
            <a:endParaRPr lang="en-US" sz="4400" b="1" i="0" dirty="0">
              <a:solidFill>
                <a:srgbClr val="FFFFFF"/>
              </a:solidFill>
              <a:latin typeface="Frutiger LT Std 57 Cn"/>
              <a:cs typeface="Frutiger LT Std 57 Cn"/>
            </a:endParaRPr>
          </a:p>
        </p:txBody>
      </p:sp>
      <p:sp>
        <p:nvSpPr>
          <p:cNvPr id="6" name="TextBox 5"/>
          <p:cNvSpPr txBox="1"/>
          <p:nvPr/>
        </p:nvSpPr>
        <p:spPr>
          <a:xfrm>
            <a:off x="471055" y="5867270"/>
            <a:ext cx="6122938" cy="646331"/>
          </a:xfrm>
          <a:prstGeom prst="rect">
            <a:avLst/>
          </a:prstGeom>
          <a:noFill/>
        </p:spPr>
        <p:txBody>
          <a:bodyPr wrap="square" rtlCol="0">
            <a:spAutoFit/>
          </a:bodyPr>
          <a:lstStyle/>
          <a:p>
            <a:r>
              <a:rPr lang="en-US" b="1" dirty="0" smtClean="0">
                <a:solidFill>
                  <a:schemeClr val="accent1">
                    <a:lumMod val="75000"/>
                  </a:schemeClr>
                </a:solidFill>
                <a:latin typeface="Frutiger LT Std 55 Roman"/>
                <a:cs typeface="Frutiger LT Std 55 Roman"/>
              </a:rPr>
              <a:t>AFT Union Leadership Institute</a:t>
            </a:r>
          </a:p>
          <a:p>
            <a:r>
              <a:rPr lang="en-US" b="1" dirty="0" smtClean="0">
                <a:solidFill>
                  <a:schemeClr val="accent1">
                    <a:lumMod val="75000"/>
                  </a:schemeClr>
                </a:solidFill>
                <a:latin typeface="Frutiger LT Std 55 Roman"/>
                <a:cs typeface="Frutiger LT Std 55 Roman"/>
              </a:rPr>
              <a:t>November, 2015</a:t>
            </a:r>
            <a:endParaRPr lang="en-US" b="1" dirty="0">
              <a:solidFill>
                <a:schemeClr val="accent1">
                  <a:lumMod val="75000"/>
                </a:schemeClr>
              </a:solidFill>
              <a:latin typeface="Frutiger LT Std 55 Roman"/>
              <a:cs typeface="Frutiger LT Std 55 Roman"/>
            </a:endParaRPr>
          </a:p>
        </p:txBody>
      </p:sp>
      <p:sp>
        <p:nvSpPr>
          <p:cNvPr id="9" name="TextBox 8"/>
          <p:cNvSpPr txBox="1"/>
          <p:nvPr/>
        </p:nvSpPr>
        <p:spPr>
          <a:xfrm>
            <a:off x="471055" y="5342469"/>
            <a:ext cx="7776474" cy="461665"/>
          </a:xfrm>
          <a:prstGeom prst="rect">
            <a:avLst/>
          </a:prstGeom>
          <a:noFill/>
        </p:spPr>
        <p:txBody>
          <a:bodyPr wrap="square" rtlCol="0">
            <a:spAutoFit/>
          </a:bodyPr>
          <a:lstStyle/>
          <a:p>
            <a:r>
              <a:rPr lang="en-US" sz="2400" b="1" dirty="0">
                <a:solidFill>
                  <a:srgbClr val="002060"/>
                </a:solidFill>
                <a:latin typeface="Frutiger LT Std 55 Roman"/>
              </a:rPr>
              <a:t>AFT Member Engagement &amp;</a:t>
            </a:r>
            <a:r>
              <a:rPr lang="en-US" sz="2400" b="1" dirty="0" smtClean="0">
                <a:solidFill>
                  <a:srgbClr val="002060"/>
                </a:solidFill>
                <a:latin typeface="Frutiger LT Std 55 Roman"/>
              </a:rPr>
              <a:t> Mobilization Training</a:t>
            </a:r>
            <a:endParaRPr lang="en-US" sz="2400" dirty="0">
              <a:solidFill>
                <a:srgbClr val="002060"/>
              </a:solidFill>
              <a:latin typeface="Frutiger LT Std 55 Roman"/>
            </a:endParaRPr>
          </a:p>
        </p:txBody>
      </p:sp>
    </p:spTree>
    <p:extLst>
      <p:ext uri="{BB962C8B-B14F-4D97-AF65-F5344CB8AC3E}">
        <p14:creationId xmlns:p14="http://schemas.microsoft.com/office/powerpoint/2010/main" val="14764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4714"/>
          </a:xfrm>
        </p:spPr>
        <p:txBody>
          <a:bodyPr/>
          <a:lstStyle/>
          <a:p>
            <a:r>
              <a:rPr lang="en-US" sz="4400" b="1" dirty="0" smtClean="0">
                <a:solidFill>
                  <a:schemeClr val="accent1">
                    <a:lumMod val="75000"/>
                  </a:schemeClr>
                </a:solidFill>
              </a:rPr>
              <a:t>My Obedience</a:t>
            </a:r>
            <a:endParaRPr lang="en-US" sz="4400" b="1" dirty="0">
              <a:solidFill>
                <a:schemeClr val="accent1">
                  <a:lumMod val="75000"/>
                </a:schemeClr>
              </a:solidFill>
            </a:endParaRPr>
          </a:p>
        </p:txBody>
      </p:sp>
      <p:pic>
        <p:nvPicPr>
          <p:cNvPr id="5" name="Gandhi 1982- Protest speech - YouTube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119352"/>
            <a:ext cx="9144000" cy="5006811"/>
          </a:xfrm>
        </p:spPr>
      </p:pic>
    </p:spTree>
    <p:extLst>
      <p:ext uri="{BB962C8B-B14F-4D97-AF65-F5344CB8AC3E}">
        <p14:creationId xmlns:p14="http://schemas.microsoft.com/office/powerpoint/2010/main" val="720040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1013"/>
            <a:ext cx="7391400" cy="1004046"/>
          </a:xfrm>
        </p:spPr>
        <p:txBody>
          <a:bodyPr>
            <a:normAutofit/>
          </a:bodyPr>
          <a:lstStyle/>
          <a:p>
            <a:r>
              <a:rPr lang="en-US" sz="4400" b="1" dirty="0" smtClean="0">
                <a:solidFill>
                  <a:schemeClr val="accent1">
                    <a:lumMod val="75000"/>
                  </a:schemeClr>
                </a:solidFill>
              </a:rPr>
              <a:t>Video Review</a:t>
            </a:r>
            <a:endParaRPr lang="en-US" sz="4400" b="1" dirty="0">
              <a:solidFill>
                <a:schemeClr val="accent1">
                  <a:lumMod val="75000"/>
                </a:schemeClr>
              </a:solidFill>
            </a:endParaRPr>
          </a:p>
        </p:txBody>
      </p:sp>
      <p:sp>
        <p:nvSpPr>
          <p:cNvPr id="3" name="Content Placeholder 2"/>
          <p:cNvSpPr>
            <a:spLocks noGrp="1"/>
          </p:cNvSpPr>
          <p:nvPr>
            <p:ph idx="1"/>
          </p:nvPr>
        </p:nvSpPr>
        <p:spPr>
          <a:xfrm>
            <a:off x="466165" y="1255059"/>
            <a:ext cx="8247529" cy="5145741"/>
          </a:xfrm>
        </p:spPr>
        <p:txBody>
          <a:bodyPr>
            <a:normAutofit lnSpcReduction="10000"/>
          </a:bodyPr>
          <a:lstStyle/>
          <a:p>
            <a:pPr>
              <a:spcBef>
                <a:spcPts val="600"/>
              </a:spcBef>
              <a:spcAft>
                <a:spcPts val="1200"/>
              </a:spcAft>
              <a:buClr>
                <a:schemeClr val="tx2"/>
              </a:buClr>
              <a:buFont typeface="Wingdings" panose="05000000000000000000" pitchFamily="2" charset="2"/>
              <a:buChar char="§"/>
            </a:pPr>
            <a:r>
              <a:rPr lang="en-US" sz="2800" dirty="0" smtClean="0"/>
              <a:t>What was Gandhi’s purpose in telling his story?</a:t>
            </a:r>
          </a:p>
          <a:p>
            <a:pPr>
              <a:spcBef>
                <a:spcPts val="600"/>
              </a:spcBef>
              <a:spcAft>
                <a:spcPts val="1200"/>
              </a:spcAft>
              <a:buClr>
                <a:schemeClr val="tx2"/>
              </a:buClr>
              <a:buFont typeface="Wingdings" panose="05000000000000000000" pitchFamily="2" charset="2"/>
              <a:buChar char="§"/>
            </a:pPr>
            <a:r>
              <a:rPr lang="en-US" sz="2800" dirty="0" smtClean="0"/>
              <a:t> What was he moving people to do?</a:t>
            </a:r>
          </a:p>
          <a:p>
            <a:pPr>
              <a:lnSpc>
                <a:spcPct val="110000"/>
              </a:lnSpc>
              <a:spcBef>
                <a:spcPts val="600"/>
              </a:spcBef>
              <a:spcAft>
                <a:spcPts val="1200"/>
              </a:spcAft>
              <a:buClr>
                <a:schemeClr val="tx2"/>
              </a:buClr>
              <a:buFont typeface="Wingdings" panose="05000000000000000000" pitchFamily="2" charset="2"/>
              <a:buChar char="§"/>
            </a:pPr>
            <a:r>
              <a:rPr lang="en-US" sz="2800" dirty="0" smtClean="0"/>
              <a:t>What values did his story convey?</a:t>
            </a:r>
          </a:p>
          <a:p>
            <a:pPr>
              <a:lnSpc>
                <a:spcPct val="110000"/>
              </a:lnSpc>
              <a:spcBef>
                <a:spcPts val="600"/>
              </a:spcBef>
              <a:spcAft>
                <a:spcPts val="1200"/>
              </a:spcAft>
              <a:buClr>
                <a:schemeClr val="tx2"/>
              </a:buClr>
              <a:buFont typeface="Wingdings" panose="05000000000000000000" pitchFamily="2" charset="2"/>
              <a:buChar char="§"/>
            </a:pPr>
            <a:r>
              <a:rPr lang="en-US" sz="2800" dirty="0" smtClean="0"/>
              <a:t>What details in particular reflected those values?</a:t>
            </a:r>
          </a:p>
          <a:p>
            <a:pPr>
              <a:buClr>
                <a:schemeClr val="tx2"/>
              </a:buClr>
              <a:buFont typeface="Wingdings" panose="05000000000000000000" pitchFamily="2" charset="2"/>
              <a:buChar char="§"/>
            </a:pPr>
            <a:r>
              <a:rPr lang="en-US" sz="2800" dirty="0" smtClean="0"/>
              <a:t>What part of his story demonstrated:</a:t>
            </a:r>
          </a:p>
          <a:p>
            <a:pPr lvl="1">
              <a:buClr>
                <a:schemeClr val="bg1">
                  <a:lumMod val="50000"/>
                </a:schemeClr>
              </a:buClr>
              <a:buFont typeface="Wingdings" panose="05000000000000000000" pitchFamily="2" charset="2"/>
              <a:buChar char="Ø"/>
            </a:pPr>
            <a:r>
              <a:rPr lang="en-US" dirty="0" smtClean="0"/>
              <a:t>Anger/Agitation</a:t>
            </a:r>
          </a:p>
          <a:p>
            <a:pPr lvl="1">
              <a:buClr>
                <a:schemeClr val="bg1">
                  <a:lumMod val="50000"/>
                </a:schemeClr>
              </a:buClr>
              <a:buFont typeface="Wingdings" panose="05000000000000000000" pitchFamily="2" charset="2"/>
              <a:buChar char="Ø"/>
            </a:pPr>
            <a:r>
              <a:rPr lang="en-US" dirty="0" smtClean="0"/>
              <a:t>Hope</a:t>
            </a:r>
          </a:p>
          <a:p>
            <a:pPr lvl="1">
              <a:buClr>
                <a:schemeClr val="bg1">
                  <a:lumMod val="50000"/>
                </a:schemeClr>
              </a:buClr>
              <a:buFont typeface="Wingdings" panose="05000000000000000000" pitchFamily="2" charset="2"/>
              <a:buChar char="Ø"/>
            </a:pPr>
            <a:r>
              <a:rPr lang="en-US" dirty="0" smtClean="0"/>
              <a:t>Urgency</a:t>
            </a:r>
          </a:p>
          <a:p>
            <a:pPr lvl="1">
              <a:buClr>
                <a:schemeClr val="bg1">
                  <a:lumMod val="50000"/>
                </a:schemeClr>
              </a:buClr>
              <a:buFont typeface="Wingdings" panose="05000000000000000000" pitchFamily="2" charset="2"/>
              <a:buChar char="Ø"/>
            </a:pPr>
            <a:r>
              <a:rPr lang="en-US" dirty="0" smtClean="0"/>
              <a:t>You</a:t>
            </a:r>
            <a:endParaRPr lang="en-US" dirty="0"/>
          </a:p>
        </p:txBody>
      </p:sp>
      <p:sp>
        <p:nvSpPr>
          <p:cNvPr id="4" name="Slide Number Placeholder 3"/>
          <p:cNvSpPr>
            <a:spLocks noGrp="1"/>
          </p:cNvSpPr>
          <p:nvPr>
            <p:ph type="sldNum" sz="quarter" idx="4294967295"/>
          </p:nvPr>
        </p:nvSpPr>
        <p:spPr>
          <a:xfrm>
            <a:off x="7010400" y="6553200"/>
            <a:ext cx="1905000" cy="304800"/>
          </a:xfrm>
          <a:prstGeom prst="rect">
            <a:avLst/>
          </a:prstGeom>
        </p:spPr>
        <p:txBody>
          <a:bodyPr/>
          <a:lstStyle/>
          <a:p>
            <a:pPr>
              <a:defRPr/>
            </a:pPr>
            <a:fld id="{5364169B-12B8-4AF8-992D-40C033E20B80}" type="slidenum">
              <a:rPr lang="en-US" smtClean="0"/>
              <a:pPr>
                <a:defRPr/>
              </a:pPr>
              <a:t>11</a:t>
            </a:fld>
            <a:endParaRPr lang="en-US"/>
          </a:p>
        </p:txBody>
      </p:sp>
    </p:spTree>
    <p:extLst>
      <p:ext uri="{BB962C8B-B14F-4D97-AF65-F5344CB8AC3E}">
        <p14:creationId xmlns:p14="http://schemas.microsoft.com/office/powerpoint/2010/main" val="1643094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0F620104-3075-407D-A3C1-149962D0CBD5}" type="slidenum">
              <a:rPr lang="en-US" sz="1200"/>
              <a:pPr>
                <a:defRPr/>
              </a:pPr>
              <a:t>12</a:t>
            </a:fld>
            <a:endParaRPr lang="en-US" sz="1200" dirty="0"/>
          </a:p>
        </p:txBody>
      </p:sp>
      <p:sp>
        <p:nvSpPr>
          <p:cNvPr id="19459" name="Rectangle 2"/>
          <p:cNvSpPr>
            <a:spLocks noGrp="1" noChangeArrowheads="1"/>
          </p:cNvSpPr>
          <p:nvPr>
            <p:ph type="title"/>
          </p:nvPr>
        </p:nvSpPr>
        <p:spPr>
          <a:xfrm>
            <a:off x="723900" y="430306"/>
            <a:ext cx="8001000" cy="1398494"/>
          </a:xfrm>
        </p:spPr>
        <p:txBody>
          <a:bodyPr anchor="t">
            <a:normAutofit/>
          </a:bodyPr>
          <a:lstStyle/>
          <a:p>
            <a:pPr eaLnBrk="1" hangingPunct="1"/>
            <a:r>
              <a:rPr lang="en-US" sz="4400" b="1" dirty="0" smtClean="0">
                <a:solidFill>
                  <a:schemeClr val="accent1">
                    <a:lumMod val="75000"/>
                  </a:schemeClr>
                </a:solidFill>
              </a:rPr>
              <a:t>Practice</a:t>
            </a:r>
          </a:p>
        </p:txBody>
      </p:sp>
      <p:sp>
        <p:nvSpPr>
          <p:cNvPr id="19460" name="Rectangle 3"/>
          <p:cNvSpPr>
            <a:spLocks noGrp="1" noChangeArrowheads="1"/>
          </p:cNvSpPr>
          <p:nvPr>
            <p:ph type="body" idx="1"/>
          </p:nvPr>
        </p:nvSpPr>
        <p:spPr>
          <a:xfrm>
            <a:off x="457200" y="1828800"/>
            <a:ext cx="8229600" cy="4114800"/>
          </a:xfrm>
        </p:spPr>
        <p:txBody>
          <a:bodyPr/>
          <a:lstStyle/>
          <a:p>
            <a:pPr marL="514350" indent="-514350">
              <a:spcBef>
                <a:spcPts val="600"/>
              </a:spcBef>
              <a:spcAft>
                <a:spcPts val="1800"/>
              </a:spcAft>
              <a:buClr>
                <a:srgbClr val="FFC000"/>
              </a:buClr>
              <a:buFont typeface="Verdana" pitchFamily="34" charset="0"/>
              <a:buAutoNum type="arabicPeriod"/>
            </a:pPr>
            <a:r>
              <a:rPr lang="en-US" dirty="0"/>
              <a:t>Read the provided </a:t>
            </a:r>
            <a:r>
              <a:rPr lang="en-US" dirty="0" smtClean="0"/>
              <a:t>handout or strips </a:t>
            </a:r>
            <a:r>
              <a:rPr lang="en-US" dirty="0"/>
              <a:t>and</a:t>
            </a:r>
          </a:p>
          <a:p>
            <a:pPr marL="514350" indent="-514350">
              <a:lnSpc>
                <a:spcPct val="90000"/>
              </a:lnSpc>
              <a:buClr>
                <a:srgbClr val="FFC000"/>
              </a:buClr>
              <a:buFont typeface="Verdana" pitchFamily="34" charset="0"/>
              <a:buAutoNum type="arabicPeriod"/>
            </a:pPr>
            <a:r>
              <a:rPr lang="en-US" dirty="0"/>
              <a:t>Re-order to create an AHUY conversation</a:t>
            </a:r>
          </a:p>
          <a:p>
            <a:pPr marL="0" indent="0" eaLnBrk="1" hangingPunct="1">
              <a:spcBef>
                <a:spcPts val="600"/>
              </a:spcBef>
              <a:spcAft>
                <a:spcPts val="1800"/>
              </a:spcAft>
              <a:buNone/>
            </a:pPr>
            <a:endParaRPr lang="en-US" dirty="0" smtClean="0"/>
          </a:p>
        </p:txBody>
      </p:sp>
      <p:pic>
        <p:nvPicPr>
          <p:cNvPr id="19462" name="Picture 6" descr="C:\Users\ckurtz\AppData\Local\Microsoft\Windows\Temporary Internet Files\Content.IE5\3U0508O2\MP900201641[1].jpg"/>
          <p:cNvPicPr>
            <a:picLocks noChangeAspect="1" noChangeArrowheads="1"/>
          </p:cNvPicPr>
          <p:nvPr/>
        </p:nvPicPr>
        <p:blipFill>
          <a:blip r:embed="rId3" cstate="print"/>
          <a:srcRect/>
          <a:stretch>
            <a:fillRect/>
          </a:stretch>
        </p:blipFill>
        <p:spPr bwMode="auto">
          <a:xfrm>
            <a:off x="4829503" y="3729318"/>
            <a:ext cx="3657600" cy="2214282"/>
          </a:xfrm>
          <a:prstGeom prst="rect">
            <a:avLst/>
          </a:prstGeom>
          <a:noFill/>
          <a:ln w="9525">
            <a:noFill/>
            <a:miter lim="800000"/>
            <a:headEnd/>
            <a:tailEnd/>
          </a:ln>
        </p:spPr>
      </p:pic>
    </p:spTree>
    <p:extLst>
      <p:ext uri="{BB962C8B-B14F-4D97-AF65-F5344CB8AC3E}">
        <p14:creationId xmlns:p14="http://schemas.microsoft.com/office/powerpoint/2010/main" val="1346680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3" y="233082"/>
            <a:ext cx="8211671" cy="965097"/>
          </a:xfrm>
        </p:spPr>
        <p:txBody>
          <a:bodyPr>
            <a:noAutofit/>
          </a:bodyPr>
          <a:lstStyle/>
          <a:p>
            <a:r>
              <a:rPr lang="en-US" sz="3600" b="1" dirty="0">
                <a:solidFill>
                  <a:schemeClr val="accent1">
                    <a:lumMod val="75000"/>
                  </a:schemeClr>
                </a:solidFill>
              </a:rPr>
              <a:t>Contract/Consultation </a:t>
            </a:r>
            <a:r>
              <a:rPr lang="en-US" sz="3600" b="1" dirty="0" smtClean="0">
                <a:solidFill>
                  <a:schemeClr val="accent1">
                    <a:lumMod val="75000"/>
                  </a:schemeClr>
                </a:solidFill>
              </a:rPr>
              <a:t>Campaign</a:t>
            </a:r>
            <a:endParaRPr lang="en-US" sz="3600" dirty="0">
              <a:solidFill>
                <a:schemeClr val="accent1">
                  <a:lumMod val="75000"/>
                </a:schemeClr>
              </a:solidFill>
            </a:endParaRPr>
          </a:p>
        </p:txBody>
      </p:sp>
      <p:sp>
        <p:nvSpPr>
          <p:cNvPr id="3" name="Content Placeholder 2"/>
          <p:cNvSpPr>
            <a:spLocks noGrp="1"/>
          </p:cNvSpPr>
          <p:nvPr>
            <p:ph idx="1"/>
          </p:nvPr>
        </p:nvSpPr>
        <p:spPr>
          <a:xfrm>
            <a:off x="228600" y="1024759"/>
            <a:ext cx="8686800" cy="5376041"/>
          </a:xfrm>
        </p:spPr>
        <p:txBody>
          <a:bodyPr>
            <a:normAutofit fontScale="92500" lnSpcReduction="10000"/>
          </a:bodyPr>
          <a:lstStyle/>
          <a:p>
            <a:pPr marL="457200" indent="-457200">
              <a:buNone/>
            </a:pPr>
            <a:r>
              <a:rPr lang="en-US" sz="2000" dirty="0" smtClean="0"/>
              <a:t>	Hi</a:t>
            </a:r>
            <a:r>
              <a:rPr lang="en-US" sz="2000" dirty="0"/>
              <a:t>, how’s your day? Have you heard about the negotiations with the district</a:t>
            </a:r>
            <a:r>
              <a:rPr lang="en-US" sz="2000" dirty="0" smtClean="0"/>
              <a:t>? Our </a:t>
            </a:r>
            <a:r>
              <a:rPr lang="en-US" sz="2000" dirty="0"/>
              <a:t>negotiating team and members, like you, are working to get the most number of improvements possible. What would you like to see improved?</a:t>
            </a:r>
            <a:endParaRPr lang="en-US" sz="2200" dirty="0"/>
          </a:p>
          <a:p>
            <a:pPr marL="457200" indent="-457200">
              <a:buNone/>
            </a:pPr>
            <a:r>
              <a:rPr lang="en-US" sz="2200" b="1" dirty="0" smtClean="0">
                <a:solidFill>
                  <a:srgbClr val="00B050"/>
                </a:solidFill>
              </a:rPr>
              <a:t>A</a:t>
            </a:r>
            <a:r>
              <a:rPr lang="en-US" sz="2200" dirty="0" smtClean="0"/>
              <a:t>	Superintendent </a:t>
            </a:r>
            <a:r>
              <a:rPr lang="en-US" sz="2200" dirty="0"/>
              <a:t>Smith says there’s no money in the budget for new desks and materials, but did you see the pay raises s/he and all the principals got this year</a:t>
            </a:r>
            <a:r>
              <a:rPr lang="en-US" sz="2200" dirty="0" smtClean="0"/>
              <a:t>?</a:t>
            </a:r>
          </a:p>
          <a:p>
            <a:pPr marL="457200" indent="-457200">
              <a:buNone/>
            </a:pPr>
            <a:r>
              <a:rPr lang="en-US" sz="2200" b="1" dirty="0" smtClean="0">
                <a:solidFill>
                  <a:srgbClr val="00B050"/>
                </a:solidFill>
              </a:rPr>
              <a:t>H</a:t>
            </a:r>
            <a:r>
              <a:rPr lang="en-US" sz="2200" dirty="0" smtClean="0"/>
              <a:t>	Exactly</a:t>
            </a:r>
            <a:r>
              <a:rPr lang="en-US" sz="2200" dirty="0"/>
              <a:t>. Now is the time to hold the Superintendent accountable for what’s best for students, and those of us that make our school work. That’s why members are doing three things:</a:t>
            </a:r>
          </a:p>
          <a:p>
            <a:pPr marL="914400" lvl="0" indent="-220663">
              <a:buFont typeface="+mj-lt"/>
              <a:buAutoNum type="arabicPeriod"/>
            </a:pPr>
            <a:r>
              <a:rPr lang="en-US" sz="2200" dirty="0"/>
              <a:t>Asking colleagues to join―there’s strength in numbers.</a:t>
            </a:r>
          </a:p>
          <a:p>
            <a:pPr marL="914400" lvl="0" indent="-220663">
              <a:buFont typeface="+mj-lt"/>
              <a:buAutoNum type="arabicPeriod"/>
            </a:pPr>
            <a:r>
              <a:rPr lang="en-US" sz="2200" dirty="0"/>
              <a:t>Signing this petition that says, “Put Students before Porsches.”</a:t>
            </a:r>
          </a:p>
          <a:p>
            <a:pPr marL="914400" lvl="0" indent="-220663">
              <a:buFont typeface="+mj-lt"/>
              <a:buAutoNum type="arabicPeriod"/>
            </a:pPr>
            <a:r>
              <a:rPr lang="en-US" sz="2200" dirty="0"/>
              <a:t>Wearing a button on April 23</a:t>
            </a:r>
            <a:r>
              <a:rPr lang="en-US" sz="2200" baseline="30000" dirty="0"/>
              <a:t>rd</a:t>
            </a:r>
            <a:r>
              <a:rPr lang="en-US" sz="2200" dirty="0"/>
              <a:t> that says, “</a:t>
            </a:r>
            <a:r>
              <a:rPr lang="en-US" sz="2200" strike="sngStrike" dirty="0"/>
              <a:t>Porsches</a:t>
            </a:r>
            <a:r>
              <a:rPr lang="en-US" sz="2200" dirty="0"/>
              <a:t>”</a:t>
            </a:r>
          </a:p>
          <a:p>
            <a:pPr marL="457200" indent="-457200">
              <a:buNone/>
            </a:pPr>
            <a:r>
              <a:rPr lang="en-US" sz="2200" b="1" dirty="0" smtClean="0">
                <a:solidFill>
                  <a:srgbClr val="00B050"/>
                </a:solidFill>
              </a:rPr>
              <a:t>U</a:t>
            </a:r>
            <a:r>
              <a:rPr lang="en-US" sz="2200" dirty="0" smtClean="0"/>
              <a:t>	Tomorrow’s </a:t>
            </a:r>
            <a:r>
              <a:rPr lang="en-US" sz="2200" dirty="0"/>
              <a:t>the day every member stands up for students, not Porsches.</a:t>
            </a:r>
          </a:p>
          <a:p>
            <a:pPr marL="457200" indent="-457200">
              <a:buNone/>
            </a:pPr>
            <a:r>
              <a:rPr lang="en-US" sz="2200" b="1" dirty="0" smtClean="0">
                <a:solidFill>
                  <a:srgbClr val="00B050"/>
                </a:solidFill>
              </a:rPr>
              <a:t>Y</a:t>
            </a:r>
            <a:r>
              <a:rPr lang="en-US" sz="2000" dirty="0" smtClean="0"/>
              <a:t>	Can </a:t>
            </a:r>
            <a:r>
              <a:rPr lang="en-US" sz="2000" dirty="0"/>
              <a:t>members count on you to sign the petition now and wear this button tomorrow?</a:t>
            </a:r>
          </a:p>
          <a:p>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3992604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15153"/>
            <a:ext cx="7669306" cy="1156447"/>
          </a:xfrm>
        </p:spPr>
        <p:txBody>
          <a:bodyPr>
            <a:normAutofit/>
          </a:bodyPr>
          <a:lstStyle/>
          <a:p>
            <a:r>
              <a:rPr lang="en-US" sz="3600" b="1" dirty="0" smtClean="0">
                <a:solidFill>
                  <a:schemeClr val="accent1">
                    <a:lumMod val="75000"/>
                  </a:schemeClr>
                </a:solidFill>
              </a:rPr>
              <a:t>Political Message</a:t>
            </a:r>
            <a:endParaRPr lang="en-US" sz="3600" b="1" dirty="0">
              <a:solidFill>
                <a:schemeClr val="accent1">
                  <a:lumMod val="75000"/>
                </a:schemeClr>
              </a:solidFill>
            </a:endParaRPr>
          </a:p>
        </p:txBody>
      </p:sp>
      <p:sp>
        <p:nvSpPr>
          <p:cNvPr id="3" name="Content Placeholder 2"/>
          <p:cNvSpPr>
            <a:spLocks noGrp="1"/>
          </p:cNvSpPr>
          <p:nvPr>
            <p:ph idx="1"/>
          </p:nvPr>
        </p:nvSpPr>
        <p:spPr>
          <a:xfrm>
            <a:off x="484094" y="1371600"/>
            <a:ext cx="8193741" cy="5029200"/>
          </a:xfrm>
        </p:spPr>
        <p:txBody>
          <a:bodyPr>
            <a:normAutofit lnSpcReduction="10000"/>
          </a:bodyPr>
          <a:lstStyle/>
          <a:p>
            <a:pPr marL="457200" indent="-457200">
              <a:buClr>
                <a:schemeClr val="accent1">
                  <a:lumMod val="75000"/>
                </a:schemeClr>
              </a:buClr>
              <a:buNone/>
            </a:pPr>
            <a:r>
              <a:rPr lang="en-US" sz="2000" b="1" dirty="0" smtClean="0">
                <a:solidFill>
                  <a:srgbClr val="00B050"/>
                </a:solidFill>
              </a:rPr>
              <a:t>A</a:t>
            </a:r>
            <a:r>
              <a:rPr lang="en-US" sz="2000" dirty="0" smtClean="0"/>
              <a:t>	Hi</a:t>
            </a:r>
            <a:r>
              <a:rPr lang="en-US" sz="2000" dirty="0"/>
              <a:t>, I’m _______ with the campaign to elect Johnny to State Senate. </a:t>
            </a:r>
            <a:r>
              <a:rPr lang="en-US" sz="2000" dirty="0" smtClean="0"/>
              <a:t>For </a:t>
            </a:r>
            <a:r>
              <a:rPr lang="en-US" sz="2000" dirty="0"/>
              <a:t>the last ten years our current state senator, Bob, has voted against measures to protect home-owners, voted to cut school funding, and voted to eliminate working families’ retirement.  What do you think about that?</a:t>
            </a:r>
          </a:p>
          <a:p>
            <a:pPr>
              <a:buClr>
                <a:schemeClr val="accent1">
                  <a:lumMod val="75000"/>
                </a:schemeClr>
              </a:buClr>
              <a:buFont typeface="Wingdings" panose="05000000000000000000" pitchFamily="2" charset="2"/>
              <a:buChar char="§"/>
            </a:pPr>
            <a:endParaRPr lang="en-US" sz="2000" dirty="0"/>
          </a:p>
          <a:p>
            <a:pPr marL="457200" indent="-457200">
              <a:buClr>
                <a:schemeClr val="accent1">
                  <a:lumMod val="75000"/>
                </a:schemeClr>
              </a:buClr>
              <a:buNone/>
            </a:pPr>
            <a:r>
              <a:rPr lang="en-US" sz="2000" b="1" dirty="0" smtClean="0">
                <a:solidFill>
                  <a:srgbClr val="00B050"/>
                </a:solidFill>
              </a:rPr>
              <a:t>H</a:t>
            </a:r>
            <a:r>
              <a:rPr lang="en-US" sz="2000" dirty="0" smtClean="0"/>
              <a:t>	This </a:t>
            </a:r>
            <a:r>
              <a:rPr lang="en-US" sz="2000" dirty="0"/>
              <a:t>is why as an educator in </a:t>
            </a:r>
            <a:r>
              <a:rPr lang="en-US" sz="2000" dirty="0" err="1"/>
              <a:t>LaLa</a:t>
            </a:r>
            <a:r>
              <a:rPr lang="en-US" sz="2000" dirty="0"/>
              <a:t> Schools I am supporting Johnny for Senate.  Johnny believes we should have the rich pay their fair share so we don’t cut our schools.  When we invest in our kids, we invest in our communities</a:t>
            </a:r>
            <a:r>
              <a:rPr lang="en-US" sz="2000" dirty="0" smtClean="0"/>
              <a:t>.</a:t>
            </a:r>
          </a:p>
          <a:p>
            <a:pPr>
              <a:buClr>
                <a:schemeClr val="accent1">
                  <a:lumMod val="75000"/>
                </a:schemeClr>
              </a:buClr>
              <a:buFont typeface="Wingdings" panose="05000000000000000000" pitchFamily="2" charset="2"/>
              <a:buChar char="§"/>
            </a:pPr>
            <a:endParaRPr lang="en-US" sz="2000" dirty="0"/>
          </a:p>
          <a:p>
            <a:pPr marL="0" indent="0">
              <a:buClr>
                <a:schemeClr val="accent1">
                  <a:lumMod val="75000"/>
                </a:schemeClr>
              </a:buClr>
              <a:buNone/>
            </a:pPr>
            <a:r>
              <a:rPr lang="en-US" sz="2000" b="1" dirty="0" smtClean="0">
                <a:solidFill>
                  <a:srgbClr val="00B050"/>
                </a:solidFill>
              </a:rPr>
              <a:t>U	</a:t>
            </a:r>
            <a:r>
              <a:rPr lang="en-US" sz="2000" dirty="0" smtClean="0"/>
              <a:t>Early </a:t>
            </a:r>
            <a:r>
              <a:rPr lang="en-US" sz="2000" dirty="0"/>
              <a:t>primary voting starts in a week</a:t>
            </a:r>
            <a:r>
              <a:rPr lang="en-US" sz="2000" dirty="0" smtClean="0"/>
              <a:t>.</a:t>
            </a:r>
          </a:p>
          <a:p>
            <a:pPr>
              <a:buClr>
                <a:schemeClr val="accent1">
                  <a:lumMod val="75000"/>
                </a:schemeClr>
              </a:buClr>
              <a:buFont typeface="Wingdings" panose="05000000000000000000" pitchFamily="2" charset="2"/>
              <a:buChar char="§"/>
            </a:pPr>
            <a:endParaRPr lang="en-US" sz="2000" dirty="0"/>
          </a:p>
          <a:p>
            <a:pPr marL="0" indent="0">
              <a:buClr>
                <a:schemeClr val="accent1">
                  <a:lumMod val="75000"/>
                </a:schemeClr>
              </a:buClr>
              <a:buNone/>
            </a:pPr>
            <a:r>
              <a:rPr lang="en-US" sz="2000" b="1" dirty="0" smtClean="0">
                <a:solidFill>
                  <a:srgbClr val="00B050"/>
                </a:solidFill>
              </a:rPr>
              <a:t>Y</a:t>
            </a:r>
            <a:r>
              <a:rPr lang="en-US" sz="2000" dirty="0" smtClean="0"/>
              <a:t>	Can </a:t>
            </a:r>
            <a:r>
              <a:rPr lang="en-US" sz="2000" dirty="0"/>
              <a:t>I count on you to vote in the primary for Johnny?</a:t>
            </a:r>
          </a:p>
          <a:p>
            <a:pPr marL="338138" indent="0">
              <a:buClr>
                <a:schemeClr val="accent1">
                  <a:lumMod val="75000"/>
                </a:schemeClr>
              </a:buClr>
              <a:buNone/>
            </a:pPr>
            <a:r>
              <a:rPr lang="en-US" sz="2000" dirty="0" smtClean="0"/>
              <a:t>Great</a:t>
            </a:r>
            <a:r>
              <a:rPr lang="en-US" sz="2000" dirty="0"/>
              <a:t>! Your poll place is at MLK Library on 7</a:t>
            </a:r>
            <a:r>
              <a:rPr lang="en-US" sz="2000" baseline="30000" dirty="0"/>
              <a:t>th</a:t>
            </a:r>
            <a:r>
              <a:rPr lang="en-US" sz="2000" dirty="0"/>
              <a:t> street and MLK.</a:t>
            </a:r>
          </a:p>
          <a:p>
            <a:endParaRPr lang="en-US" sz="1800" dirty="0"/>
          </a:p>
        </p:txBody>
      </p:sp>
    </p:spTree>
    <p:extLst>
      <p:ext uri="{BB962C8B-B14F-4D97-AF65-F5344CB8AC3E}">
        <p14:creationId xmlns:p14="http://schemas.microsoft.com/office/powerpoint/2010/main" val="3843050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220717"/>
            <a:ext cx="7391400" cy="1150883"/>
          </a:xfrm>
        </p:spPr>
        <p:txBody>
          <a:bodyPr>
            <a:normAutofit/>
          </a:bodyPr>
          <a:lstStyle/>
          <a:p>
            <a:pPr eaLnBrk="1" hangingPunct="1"/>
            <a:r>
              <a:rPr lang="en-US" altLang="en-US" sz="4400" b="1" dirty="0" smtClean="0">
                <a:solidFill>
                  <a:schemeClr val="accent1">
                    <a:lumMod val="75000"/>
                  </a:schemeClr>
                </a:solidFill>
              </a:rPr>
              <a:t>The RAP</a:t>
            </a:r>
          </a:p>
        </p:txBody>
      </p:sp>
      <p:sp>
        <p:nvSpPr>
          <p:cNvPr id="30723" name="Content Placeholder 2"/>
          <p:cNvSpPr>
            <a:spLocks noGrp="1"/>
          </p:cNvSpPr>
          <p:nvPr>
            <p:ph idx="1"/>
          </p:nvPr>
        </p:nvSpPr>
        <p:spPr>
          <a:xfrm>
            <a:off x="533400" y="1371600"/>
            <a:ext cx="8153400" cy="5029200"/>
          </a:xfrm>
        </p:spPr>
        <p:txBody>
          <a:bodyPr/>
          <a:lstStyle/>
          <a:p>
            <a:pPr eaLnBrk="1" hangingPunct="1">
              <a:spcAft>
                <a:spcPts val="1200"/>
              </a:spcAft>
              <a:buClr>
                <a:srgbClr val="FFC000"/>
              </a:buClr>
              <a:buFont typeface="Wingdings" panose="05000000000000000000" pitchFamily="2" charset="2"/>
              <a:buChar char="§"/>
            </a:pPr>
            <a:r>
              <a:rPr lang="en-US" altLang="en-US" sz="2600" dirty="0" smtClean="0"/>
              <a:t>Think of the rap as a script.  It is not prescriptive.   It is not to be read.</a:t>
            </a:r>
          </a:p>
          <a:p>
            <a:pPr eaLnBrk="1" hangingPunct="1">
              <a:spcAft>
                <a:spcPts val="1200"/>
              </a:spcAft>
              <a:buClr>
                <a:srgbClr val="FFC000"/>
              </a:buClr>
              <a:buFont typeface="Wingdings" panose="05000000000000000000" pitchFamily="2" charset="2"/>
              <a:buChar char="§"/>
            </a:pPr>
            <a:r>
              <a:rPr lang="en-US" altLang="en-US" sz="2600" dirty="0" smtClean="0"/>
              <a:t>The rap is PURPOSEFUL CONVERSATION. </a:t>
            </a:r>
          </a:p>
          <a:p>
            <a:pPr eaLnBrk="1" hangingPunct="1">
              <a:spcAft>
                <a:spcPts val="1200"/>
              </a:spcAft>
              <a:buClr>
                <a:srgbClr val="FFC000"/>
              </a:buClr>
              <a:buFont typeface="Wingdings" panose="05000000000000000000" pitchFamily="2" charset="2"/>
              <a:buChar char="§"/>
            </a:pPr>
            <a:r>
              <a:rPr lang="en-US" altLang="en-US" sz="2600" dirty="0" smtClean="0"/>
              <a:t>The rap is not to be memorized, the five elements of a rap must be completed! </a:t>
            </a:r>
          </a:p>
          <a:p>
            <a:pPr eaLnBrk="1" hangingPunct="1">
              <a:buClr>
                <a:srgbClr val="FFC000"/>
              </a:buClr>
              <a:buFont typeface="Wingdings" panose="05000000000000000000" pitchFamily="2" charset="2"/>
              <a:buChar char="§"/>
            </a:pPr>
            <a:r>
              <a:rPr lang="en-US" altLang="en-US" sz="2600" dirty="0" smtClean="0"/>
              <a:t>The assessment question must be asked using the same construct by every activist.  </a:t>
            </a:r>
          </a:p>
          <a:p>
            <a:pPr eaLnBrk="1" hangingPunct="1">
              <a:buClr>
                <a:srgbClr val="FFC000"/>
              </a:buClr>
              <a:buFont typeface="Wingdings" panose="05000000000000000000" pitchFamily="2" charset="2"/>
              <a:buChar char="§"/>
            </a:pPr>
            <a:r>
              <a:rPr lang="en-US" altLang="en-US" sz="2600" dirty="0" smtClean="0"/>
              <a:t>Determines how effective our organizing campaign is and if there are adjustments that must be made.</a:t>
            </a:r>
          </a:p>
          <a:p>
            <a:pPr eaLnBrk="1" hangingPunct="1"/>
            <a:endParaRPr lang="en-US" altLang="en-US" dirty="0" smtClean="0"/>
          </a:p>
          <a:p>
            <a:pPr eaLnBrk="1" hangingPunct="1"/>
            <a:endParaRPr lang="en-US" altLang="en-US" dirty="0" smtClean="0"/>
          </a:p>
        </p:txBody>
      </p:sp>
      <p:sp>
        <p:nvSpPr>
          <p:cNvPr id="4" name="Slide Number Placeholder 3"/>
          <p:cNvSpPr>
            <a:spLocks noGrp="1"/>
          </p:cNvSpPr>
          <p:nvPr>
            <p:ph type="sldNum" sz="quarter" idx="4294967295"/>
          </p:nvPr>
        </p:nvSpPr>
        <p:spPr>
          <a:xfrm>
            <a:off x="7010400" y="6553200"/>
            <a:ext cx="1905000" cy="304800"/>
          </a:xfrm>
          <a:prstGeom prst="rect">
            <a:avLst/>
          </a:prstGeom>
        </p:spPr>
        <p:txBody>
          <a:bodyPr/>
          <a:lstStyle/>
          <a:p>
            <a:pPr algn="r">
              <a:defRPr/>
            </a:pPr>
            <a:fld id="{90A96FC7-DF11-451F-ABC2-430C5F2FE6FA}" type="slidenum">
              <a:rPr lang="en-US" smtClean="0">
                <a:solidFill>
                  <a:srgbClr val="000000"/>
                </a:solidFill>
              </a:rPr>
              <a:pPr algn="r">
                <a:defRPr/>
              </a:pPr>
              <a:t>15</a:t>
            </a:fld>
            <a:endParaRPr lang="en-US">
              <a:solidFill>
                <a:srgbClr val="000000"/>
              </a:solidFill>
            </a:endParaRPr>
          </a:p>
        </p:txBody>
      </p:sp>
    </p:spTree>
    <p:extLst>
      <p:ext uri="{BB962C8B-B14F-4D97-AF65-F5344CB8AC3E}">
        <p14:creationId xmlns:p14="http://schemas.microsoft.com/office/powerpoint/2010/main" val="192210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220718"/>
            <a:ext cx="7391400" cy="930166"/>
          </a:xfrm>
        </p:spPr>
        <p:txBody>
          <a:bodyPr>
            <a:normAutofit/>
          </a:bodyPr>
          <a:lstStyle/>
          <a:p>
            <a:pPr algn="ctr" eaLnBrk="1" hangingPunct="1"/>
            <a:r>
              <a:rPr lang="en-US" altLang="en-US" sz="4400" b="1" dirty="0" smtClean="0">
                <a:solidFill>
                  <a:schemeClr val="accent1">
                    <a:lumMod val="75000"/>
                  </a:schemeClr>
                </a:solidFill>
              </a:rPr>
              <a:t>Practice Dialogue</a:t>
            </a:r>
            <a:endParaRPr lang="en-US" altLang="en-US" sz="4400" dirty="0" smtClean="0">
              <a:solidFill>
                <a:schemeClr val="accent1">
                  <a:lumMod val="75000"/>
                </a:schemeClr>
              </a:solidFill>
            </a:endParaRPr>
          </a:p>
        </p:txBody>
      </p:sp>
      <p:sp>
        <p:nvSpPr>
          <p:cNvPr id="3" name="Content Placeholder 2"/>
          <p:cNvSpPr>
            <a:spLocks noGrp="1"/>
          </p:cNvSpPr>
          <p:nvPr>
            <p:ph idx="1"/>
          </p:nvPr>
        </p:nvSpPr>
        <p:spPr>
          <a:xfrm>
            <a:off x="304800" y="1387366"/>
            <a:ext cx="8610600" cy="5013434"/>
          </a:xfrm>
        </p:spPr>
        <p:txBody>
          <a:bodyPr/>
          <a:lstStyle/>
          <a:p>
            <a:pPr marL="233363" indent="-233363" eaLnBrk="1" hangingPunct="1">
              <a:spcAft>
                <a:spcPts val="1200"/>
              </a:spcAft>
              <a:buFontTx/>
              <a:buNone/>
              <a:tabLst>
                <a:tab pos="517525" algn="l"/>
              </a:tabLst>
              <a:defRPr/>
            </a:pPr>
            <a:r>
              <a:rPr lang="en-US" sz="2600" b="1" dirty="0" smtClean="0">
                <a:solidFill>
                  <a:schemeClr val="tx2">
                    <a:lumMod val="75000"/>
                  </a:schemeClr>
                </a:solidFill>
              </a:rPr>
              <a:t>Activist: </a:t>
            </a:r>
            <a:r>
              <a:rPr lang="en-US" sz="2600" dirty="0" smtClean="0"/>
              <a:t>Draw </a:t>
            </a:r>
            <a:r>
              <a:rPr lang="en-US" sz="2600" dirty="0"/>
              <a:t>upon your communication skills, active </a:t>
            </a:r>
            <a:r>
              <a:rPr lang="en-US" sz="2600" dirty="0" smtClean="0"/>
              <a:t>listening skills </a:t>
            </a:r>
            <a:r>
              <a:rPr lang="en-US" sz="2600" dirty="0"/>
              <a:t>and union knowledge </a:t>
            </a:r>
            <a:r>
              <a:rPr lang="en-US" sz="2600" dirty="0" smtClean="0"/>
              <a:t>to practice our</a:t>
            </a:r>
            <a:r>
              <a:rPr lang="en-US" sz="2600" b="1" dirty="0" smtClean="0">
                <a:solidFill>
                  <a:schemeClr val="accent2">
                    <a:lumMod val="50000"/>
                  </a:schemeClr>
                </a:solidFill>
              </a:rPr>
              <a:t> “rap.”</a:t>
            </a:r>
          </a:p>
          <a:p>
            <a:pPr marL="233363" indent="-233363" eaLnBrk="1" hangingPunct="1">
              <a:spcAft>
                <a:spcPts val="1200"/>
              </a:spcAft>
              <a:buFontTx/>
              <a:buNone/>
              <a:defRPr/>
            </a:pPr>
            <a:r>
              <a:rPr lang="en-US" sz="2600" b="1" dirty="0" smtClean="0">
                <a:solidFill>
                  <a:schemeClr val="accent1">
                    <a:lumMod val="50000"/>
                  </a:schemeClr>
                </a:solidFill>
              </a:rPr>
              <a:t>Member/Potential member: </a:t>
            </a:r>
            <a:r>
              <a:rPr lang="en-US" sz="2600" dirty="0" smtClean="0"/>
              <a:t>It </a:t>
            </a:r>
            <a:r>
              <a:rPr lang="en-US" sz="2600" dirty="0"/>
              <a:t>is up to the organizer to identify and respond to </a:t>
            </a:r>
            <a:r>
              <a:rPr lang="en-US" sz="2600" u="sng" dirty="0"/>
              <a:t>your</a:t>
            </a:r>
            <a:r>
              <a:rPr lang="en-US" sz="2600" dirty="0"/>
              <a:t> concerns with persuasive arguments.</a:t>
            </a:r>
          </a:p>
          <a:p>
            <a:pPr marL="0" indent="0" eaLnBrk="1" hangingPunct="1">
              <a:spcAft>
                <a:spcPts val="1200"/>
              </a:spcAft>
              <a:buFontTx/>
              <a:buNone/>
              <a:defRPr/>
            </a:pPr>
            <a:r>
              <a:rPr lang="en-US" sz="2600" b="1" dirty="0" smtClean="0">
                <a:solidFill>
                  <a:schemeClr val="tx2">
                    <a:lumMod val="75000"/>
                  </a:schemeClr>
                </a:solidFill>
              </a:rPr>
              <a:t>Critique:</a:t>
            </a:r>
            <a:r>
              <a:rPr lang="en-US" sz="2600" dirty="0" smtClean="0"/>
              <a:t> </a:t>
            </a:r>
            <a:r>
              <a:rPr lang="en-US" sz="2600" dirty="0"/>
              <a:t>and give feedback to the organizer by identifying the strongest parts of </a:t>
            </a:r>
            <a:r>
              <a:rPr lang="en-US" sz="2600" dirty="0" smtClean="0"/>
              <a:t>the conversation </a:t>
            </a:r>
            <a:r>
              <a:rPr lang="en-US" sz="2600" dirty="0"/>
              <a:t>and offer ideas for </a:t>
            </a:r>
            <a:r>
              <a:rPr lang="en-US" sz="2400" dirty="0" smtClean="0"/>
              <a:t>improvement.  </a:t>
            </a:r>
            <a:r>
              <a:rPr lang="en-US" sz="2400" dirty="0"/>
              <a:t> </a:t>
            </a:r>
          </a:p>
          <a:p>
            <a:pPr marL="0" indent="0" algn="ctr" eaLnBrk="1" hangingPunct="1">
              <a:buFontTx/>
              <a:buNone/>
              <a:defRPr/>
            </a:pPr>
            <a:r>
              <a:rPr lang="en-US" sz="2400" b="1" dirty="0">
                <a:solidFill>
                  <a:schemeClr val="tx2"/>
                </a:solidFill>
              </a:rPr>
              <a:t>Rotate Roles within the group and repeat</a:t>
            </a:r>
          </a:p>
          <a:p>
            <a:pPr eaLnBrk="1" hangingPunct="1">
              <a:defRPr/>
            </a:pPr>
            <a:endParaRPr lang="en-US" dirty="0"/>
          </a:p>
        </p:txBody>
      </p:sp>
      <p:sp>
        <p:nvSpPr>
          <p:cNvPr id="4" name="Slide Number Placeholder 3"/>
          <p:cNvSpPr>
            <a:spLocks noGrp="1"/>
          </p:cNvSpPr>
          <p:nvPr>
            <p:ph type="sldNum" sz="quarter" idx="4294967295"/>
          </p:nvPr>
        </p:nvSpPr>
        <p:spPr>
          <a:xfrm>
            <a:off x="7010400" y="6553200"/>
            <a:ext cx="1905000" cy="304800"/>
          </a:xfrm>
          <a:prstGeom prst="rect">
            <a:avLst/>
          </a:prstGeom>
        </p:spPr>
        <p:txBody>
          <a:bodyPr/>
          <a:lstStyle/>
          <a:p>
            <a:pPr>
              <a:defRPr/>
            </a:pPr>
            <a:fld id="{3BB7F8F3-4914-4838-AB02-E700737653F7}" type="slidenum">
              <a:rPr lang="en-US" smtClean="0"/>
              <a:pPr>
                <a:defRPr/>
              </a:pPr>
              <a:t>16</a:t>
            </a:fld>
            <a:endParaRPr lang="en-US"/>
          </a:p>
        </p:txBody>
      </p:sp>
    </p:spTree>
    <p:extLst>
      <p:ext uri="{BB962C8B-B14F-4D97-AF65-F5344CB8AC3E}">
        <p14:creationId xmlns:p14="http://schemas.microsoft.com/office/powerpoint/2010/main" val="219672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normAutofit fontScale="90000"/>
          </a:bodyPr>
          <a:lstStyle/>
          <a:p>
            <a:pPr algn="ctr" eaLnBrk="1" hangingPunct="1">
              <a:defRPr/>
            </a:pPr>
            <a:r>
              <a:rPr lang="en-US" sz="3600" b="1" dirty="0" smtClean="0"/>
              <a:t/>
            </a:r>
            <a:br>
              <a:rPr lang="en-US" sz="3600" b="1" dirty="0" smtClean="0"/>
            </a:br>
            <a:r>
              <a:rPr lang="en-US" sz="4900" b="1" dirty="0" smtClean="0">
                <a:solidFill>
                  <a:schemeClr val="accent1">
                    <a:lumMod val="75000"/>
                  </a:schemeClr>
                </a:solidFill>
              </a:rPr>
              <a:t>Dealing with Objections</a:t>
            </a:r>
            <a:r>
              <a:rPr lang="en-US" sz="4900" b="1" dirty="0" smtClean="0"/>
              <a:t/>
            </a:r>
            <a:br>
              <a:rPr lang="en-US" sz="4900" b="1" dirty="0" smtClean="0"/>
            </a:br>
            <a:endParaRPr lang="en-US" sz="4900" b="1" dirty="0" smtClean="0">
              <a:solidFill>
                <a:schemeClr val="tx1"/>
              </a:solidFill>
            </a:endParaRPr>
          </a:p>
        </p:txBody>
      </p:sp>
      <p:sp>
        <p:nvSpPr>
          <p:cNvPr id="26629" name="Rectangle 3"/>
          <p:cNvSpPr>
            <a:spLocks noGrp="1" noChangeArrowheads="1"/>
          </p:cNvSpPr>
          <p:nvPr>
            <p:ph idx="1"/>
          </p:nvPr>
        </p:nvSpPr>
        <p:spPr>
          <a:xfrm>
            <a:off x="457200" y="1608083"/>
            <a:ext cx="8229600" cy="4792717"/>
          </a:xfrm>
        </p:spPr>
        <p:txBody>
          <a:bodyPr>
            <a:normAutofit/>
          </a:bodyPr>
          <a:lstStyle/>
          <a:p>
            <a:pPr algn="ctr" eaLnBrk="1" hangingPunct="1">
              <a:spcBef>
                <a:spcPts val="600"/>
              </a:spcBef>
              <a:spcAft>
                <a:spcPts val="1200"/>
              </a:spcAft>
              <a:buFontTx/>
              <a:buNone/>
              <a:defRPr/>
            </a:pPr>
            <a:r>
              <a:rPr lang="en-US" sz="3600" b="1" dirty="0" smtClean="0"/>
              <a:t>What are the common</a:t>
            </a:r>
          </a:p>
          <a:p>
            <a:pPr algn="ctr" eaLnBrk="1" hangingPunct="1">
              <a:spcBef>
                <a:spcPts val="600"/>
              </a:spcBef>
              <a:spcAft>
                <a:spcPts val="1200"/>
              </a:spcAft>
              <a:buFontTx/>
              <a:buNone/>
              <a:defRPr/>
            </a:pPr>
            <a:r>
              <a:rPr lang="en-US" sz="3600" b="1" dirty="0" smtClean="0">
                <a:solidFill>
                  <a:schemeClr val="accent1">
                    <a:lumMod val="50000"/>
                  </a:schemeClr>
                </a:solidFill>
              </a:rPr>
              <a:t>“Yes, buts…”</a:t>
            </a:r>
          </a:p>
          <a:p>
            <a:pPr algn="ctr" eaLnBrk="1" hangingPunct="1">
              <a:spcBef>
                <a:spcPts val="600"/>
              </a:spcBef>
              <a:spcAft>
                <a:spcPts val="600"/>
              </a:spcAft>
              <a:buFontTx/>
              <a:buNone/>
              <a:defRPr/>
            </a:pPr>
            <a:r>
              <a:rPr lang="en-US" sz="3600" b="1" dirty="0" smtClean="0"/>
              <a:t>we should anticipate?</a:t>
            </a:r>
          </a:p>
          <a:p>
            <a:pPr algn="ctr" eaLnBrk="1" hangingPunct="1">
              <a:spcBef>
                <a:spcPts val="600"/>
              </a:spcBef>
              <a:spcAft>
                <a:spcPts val="600"/>
              </a:spcAft>
              <a:buFontTx/>
              <a:buNone/>
              <a:defRPr/>
            </a:pPr>
            <a:endParaRPr lang="en-US" sz="1400" b="1" dirty="0" smtClean="0"/>
          </a:p>
          <a:p>
            <a:pPr marL="0" indent="0" eaLnBrk="1" hangingPunct="1">
              <a:spcBef>
                <a:spcPts val="600"/>
              </a:spcBef>
              <a:spcAft>
                <a:spcPts val="0"/>
              </a:spcAft>
              <a:buFontTx/>
              <a:buNone/>
              <a:defRPr/>
            </a:pPr>
            <a:r>
              <a:rPr lang="en-US" dirty="0" smtClean="0"/>
              <a:t>“</a:t>
            </a:r>
            <a:r>
              <a:rPr lang="en-US" dirty="0"/>
              <a:t>Yes, buts…” are not issues, </a:t>
            </a:r>
            <a:r>
              <a:rPr lang="en-US" dirty="0" smtClean="0"/>
              <a:t>but </a:t>
            </a:r>
            <a:r>
              <a:rPr lang="en-US" dirty="0"/>
              <a:t>rather are concerns </a:t>
            </a:r>
            <a:r>
              <a:rPr lang="en-US" dirty="0" smtClean="0"/>
              <a:t>with the </a:t>
            </a:r>
            <a:r>
              <a:rPr lang="en-US" dirty="0"/>
              <a:t>union or paying </a:t>
            </a:r>
            <a:r>
              <a:rPr lang="en-US" dirty="0" smtClean="0"/>
              <a:t>dues.</a:t>
            </a:r>
          </a:p>
          <a:p>
            <a:pPr marL="0" indent="0" algn="ctr" eaLnBrk="1" hangingPunct="1">
              <a:spcBef>
                <a:spcPts val="0"/>
              </a:spcBef>
              <a:spcAft>
                <a:spcPts val="0"/>
              </a:spcAft>
              <a:buFontTx/>
              <a:buNone/>
              <a:defRPr/>
            </a:pPr>
            <a:endParaRPr lang="en-US" b="1" dirty="0" smtClean="0">
              <a:solidFill>
                <a:schemeClr val="accent2">
                  <a:lumMod val="75000"/>
                </a:schemeClr>
              </a:solidFill>
            </a:endParaRPr>
          </a:p>
          <a:p>
            <a:pPr marL="0" indent="0" algn="ctr" eaLnBrk="1" hangingPunct="1">
              <a:spcBef>
                <a:spcPts val="0"/>
              </a:spcBef>
              <a:spcAft>
                <a:spcPts val="0"/>
              </a:spcAft>
              <a:buFontTx/>
              <a:buNone/>
              <a:defRPr/>
            </a:pPr>
            <a:r>
              <a:rPr lang="en-US" b="1" dirty="0" smtClean="0">
                <a:solidFill>
                  <a:schemeClr val="accent2">
                    <a:lumMod val="75000"/>
                  </a:schemeClr>
                </a:solidFill>
              </a:rPr>
              <a:t>Self Interests </a:t>
            </a:r>
            <a:endParaRPr lang="en-US" b="1" dirty="0">
              <a:solidFill>
                <a:schemeClr val="accent2">
                  <a:lumMod val="75000"/>
                </a:schemeClr>
              </a:solidFill>
            </a:endParaRPr>
          </a:p>
          <a:p>
            <a:pPr algn="ctr" eaLnBrk="1" hangingPunct="1">
              <a:spcBef>
                <a:spcPts val="600"/>
              </a:spcBef>
              <a:spcAft>
                <a:spcPts val="600"/>
              </a:spcAft>
              <a:buFontTx/>
              <a:buNone/>
              <a:defRPr/>
            </a:pPr>
            <a:endParaRPr lang="en-US" sz="3200" dirty="0" smtClean="0"/>
          </a:p>
        </p:txBody>
      </p:sp>
      <p:sp>
        <p:nvSpPr>
          <p:cNvPr id="31748" name="Slide Number Placeholder 2"/>
          <p:cNvSpPr>
            <a:spLocks noGrp="1"/>
          </p:cNvSpPr>
          <p:nvPr>
            <p:ph type="sldNum" sz="quarter" idx="4294967295"/>
          </p:nvPr>
        </p:nvSpPr>
        <p:spPr>
          <a:xfrm>
            <a:off x="7010400" y="6400800"/>
            <a:ext cx="1905000" cy="304800"/>
          </a:xfrm>
          <a:prstGeom prst="rect">
            <a:avLst/>
          </a:prstGeom>
        </p:spPr>
        <p:txBody>
          <a:bodyPr/>
          <a:lstStyle/>
          <a:p>
            <a:pPr algn="r">
              <a:defRPr/>
            </a:pPr>
            <a:fld id="{89A0C430-D775-4A7A-A63D-EEC0447465F1}" type="slidenum">
              <a:rPr lang="en-US" smtClean="0"/>
              <a:pPr algn="r">
                <a:defRPr/>
              </a:pPr>
              <a:t>17</a:t>
            </a:fld>
            <a:endParaRPr lang="en-US" dirty="0" smtClean="0"/>
          </a:p>
        </p:txBody>
      </p:sp>
    </p:spTree>
    <p:extLst>
      <p:ext uri="{BB962C8B-B14F-4D97-AF65-F5344CB8AC3E}">
        <p14:creationId xmlns:p14="http://schemas.microsoft.com/office/powerpoint/2010/main" val="111491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4294967295"/>
          </p:nvPr>
        </p:nvSpPr>
        <p:spPr>
          <a:xfrm>
            <a:off x="7010400" y="6411310"/>
            <a:ext cx="1905000" cy="304800"/>
          </a:xfrm>
          <a:prstGeom prst="rect">
            <a:avLst/>
          </a:prstGeom>
        </p:spPr>
        <p:txBody>
          <a:bodyPr/>
          <a:lstStyle/>
          <a:p>
            <a:pPr algn="r">
              <a:defRPr/>
            </a:pPr>
            <a:fld id="{D4910053-98EB-4E88-AFC3-2E24516E33B4}" type="slidenum">
              <a:rPr lang="en-US" smtClean="0"/>
              <a:pPr algn="r">
                <a:defRPr/>
              </a:pPr>
              <a:t>18</a:t>
            </a:fld>
            <a:endParaRPr lang="en-US" dirty="0" smtClean="0"/>
          </a:p>
        </p:txBody>
      </p:sp>
      <p:sp>
        <p:nvSpPr>
          <p:cNvPr id="37892" name="Rectangle 2"/>
          <p:cNvSpPr>
            <a:spLocks noGrp="1" noChangeArrowheads="1"/>
          </p:cNvSpPr>
          <p:nvPr>
            <p:ph type="title" idx="4294967295"/>
          </p:nvPr>
        </p:nvSpPr>
        <p:spPr/>
        <p:txBody>
          <a:bodyPr>
            <a:normAutofit/>
          </a:bodyPr>
          <a:lstStyle/>
          <a:p>
            <a:pPr eaLnBrk="1" hangingPunct="1"/>
            <a:r>
              <a:rPr lang="en-US" altLang="en-US" sz="4400" b="1" dirty="0" smtClean="0">
                <a:solidFill>
                  <a:schemeClr val="accent1">
                    <a:lumMod val="75000"/>
                  </a:schemeClr>
                </a:solidFill>
              </a:rPr>
              <a:t>Using the “AAR” Approach</a:t>
            </a:r>
          </a:p>
        </p:txBody>
      </p:sp>
      <p:sp>
        <p:nvSpPr>
          <p:cNvPr id="10245" name="Rectangle 3"/>
          <p:cNvSpPr>
            <a:spLocks noGrp="1" noChangeArrowheads="1"/>
          </p:cNvSpPr>
          <p:nvPr>
            <p:ph type="body" idx="4294967295"/>
          </p:nvPr>
        </p:nvSpPr>
        <p:spPr>
          <a:xfrm>
            <a:off x="457200" y="1608083"/>
            <a:ext cx="8382000" cy="4792717"/>
          </a:xfrm>
        </p:spPr>
        <p:txBody>
          <a:bodyPr/>
          <a:lstStyle/>
          <a:p>
            <a:pPr eaLnBrk="1" hangingPunct="1">
              <a:spcBef>
                <a:spcPts val="600"/>
              </a:spcBef>
              <a:spcAft>
                <a:spcPts val="1200"/>
              </a:spcAft>
              <a:defRPr/>
            </a:pPr>
            <a:r>
              <a:rPr lang="en-US" dirty="0" smtClean="0"/>
              <a:t>The “yeah, buts…” should be addressed with more than an answer</a:t>
            </a:r>
          </a:p>
          <a:p>
            <a:pPr eaLnBrk="1" hangingPunct="1">
              <a:spcAft>
                <a:spcPts val="1200"/>
              </a:spcAft>
              <a:defRPr/>
            </a:pPr>
            <a:r>
              <a:rPr lang="en-US" dirty="0" smtClean="0"/>
              <a:t>The AAR approach:</a:t>
            </a:r>
          </a:p>
          <a:p>
            <a:pPr marL="982662" indent="-514350" eaLnBrk="1" hangingPunct="1">
              <a:spcBef>
                <a:spcPts val="600"/>
              </a:spcBef>
              <a:spcAft>
                <a:spcPts val="600"/>
              </a:spcAft>
              <a:buClr>
                <a:srgbClr val="FFC000"/>
              </a:buClr>
              <a:buFont typeface="+mj-lt"/>
              <a:buAutoNum type="arabicPeriod"/>
              <a:defRPr/>
            </a:pPr>
            <a:r>
              <a:rPr lang="en-US" dirty="0" smtClean="0"/>
              <a:t>Affirm </a:t>
            </a:r>
            <a:r>
              <a:rPr lang="en-US" dirty="0" smtClean="0">
                <a:solidFill>
                  <a:schemeClr val="accent6">
                    <a:lumMod val="75000"/>
                    <a:lumOff val="25000"/>
                  </a:schemeClr>
                </a:solidFill>
              </a:rPr>
              <a:t>-</a:t>
            </a:r>
            <a:r>
              <a:rPr lang="en-US" dirty="0" smtClean="0"/>
              <a:t> It’s about respect for opinions</a:t>
            </a:r>
          </a:p>
          <a:p>
            <a:pPr marL="982662" indent="-514350" eaLnBrk="1" hangingPunct="1">
              <a:spcBef>
                <a:spcPts val="600"/>
              </a:spcBef>
              <a:spcAft>
                <a:spcPts val="600"/>
              </a:spcAft>
              <a:buClr>
                <a:srgbClr val="FFC000"/>
              </a:buClr>
              <a:buFont typeface="+mj-lt"/>
              <a:buAutoNum type="arabicPeriod"/>
              <a:defRPr/>
            </a:pPr>
            <a:r>
              <a:rPr lang="en-US" dirty="0" smtClean="0"/>
              <a:t>Answer </a:t>
            </a:r>
            <a:r>
              <a:rPr lang="en-US" dirty="0" smtClean="0">
                <a:solidFill>
                  <a:schemeClr val="accent6">
                    <a:lumMod val="75000"/>
                    <a:lumOff val="25000"/>
                  </a:schemeClr>
                </a:solidFill>
              </a:rPr>
              <a:t>- </a:t>
            </a:r>
            <a:r>
              <a:rPr lang="en-US" dirty="0" smtClean="0"/>
              <a:t>To provide information</a:t>
            </a:r>
          </a:p>
          <a:p>
            <a:pPr marL="982662" indent="-514350" eaLnBrk="1" hangingPunct="1">
              <a:buClr>
                <a:srgbClr val="FFC000"/>
              </a:buClr>
              <a:buFont typeface="+mj-lt"/>
              <a:buAutoNum type="arabicPeriod"/>
              <a:defRPr/>
            </a:pPr>
            <a:r>
              <a:rPr lang="en-US" dirty="0" smtClean="0"/>
              <a:t>Redirect  </a:t>
            </a:r>
            <a:r>
              <a:rPr lang="en-US" dirty="0" smtClean="0">
                <a:solidFill>
                  <a:schemeClr val="accent6">
                    <a:lumMod val="75000"/>
                    <a:lumOff val="25000"/>
                  </a:schemeClr>
                </a:solidFill>
              </a:rPr>
              <a:t>-</a:t>
            </a:r>
            <a:r>
              <a:rPr lang="en-US" dirty="0" smtClean="0"/>
              <a:t> To build our campaign and our power</a:t>
            </a:r>
          </a:p>
          <a:p>
            <a:pPr eaLnBrk="1" hangingPunct="1">
              <a:buFontTx/>
              <a:buNone/>
              <a:defRPr/>
            </a:pPr>
            <a:endParaRPr lang="en-US" dirty="0" smtClean="0"/>
          </a:p>
        </p:txBody>
      </p:sp>
    </p:spTree>
    <p:extLst>
      <p:ext uri="{BB962C8B-B14F-4D97-AF65-F5344CB8AC3E}">
        <p14:creationId xmlns:p14="http://schemas.microsoft.com/office/powerpoint/2010/main" val="348283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b="1" dirty="0" smtClean="0">
                <a:solidFill>
                  <a:schemeClr val="accent1">
                    <a:lumMod val="75000"/>
                  </a:schemeClr>
                </a:solidFill>
              </a:rPr>
              <a:t>Using the “FFF” Technique</a:t>
            </a:r>
            <a:endParaRPr lang="en-US" sz="4400" b="1" dirty="0">
              <a:solidFill>
                <a:schemeClr val="accent1">
                  <a:lumMod val="75000"/>
                </a:schemeClr>
              </a:solidFill>
            </a:endParaRPr>
          </a:p>
        </p:txBody>
      </p:sp>
      <p:sp>
        <p:nvSpPr>
          <p:cNvPr id="4" name="Content Placeholder 3"/>
          <p:cNvSpPr>
            <a:spLocks noGrp="1"/>
          </p:cNvSpPr>
          <p:nvPr>
            <p:ph idx="1"/>
          </p:nvPr>
        </p:nvSpPr>
        <p:spPr>
          <a:xfrm>
            <a:off x="457200" y="1600200"/>
            <a:ext cx="8229600" cy="4800600"/>
          </a:xfrm>
        </p:spPr>
        <p:txBody>
          <a:bodyPr/>
          <a:lstStyle/>
          <a:p>
            <a:pPr>
              <a:spcAft>
                <a:spcPts val="1200"/>
              </a:spcAft>
              <a:buClr>
                <a:srgbClr val="FFC000"/>
              </a:buClr>
              <a:buFont typeface="Wingdings" panose="05000000000000000000" pitchFamily="2" charset="2"/>
              <a:buChar char="§"/>
            </a:pPr>
            <a:r>
              <a:rPr lang="en-US" dirty="0"/>
              <a:t>The “yeah, buts…” should be addressed with more than an answer</a:t>
            </a:r>
          </a:p>
          <a:p>
            <a:pPr lvl="1">
              <a:spcAft>
                <a:spcPts val="1200"/>
              </a:spcAft>
              <a:buClr>
                <a:schemeClr val="bg1">
                  <a:lumMod val="50000"/>
                </a:schemeClr>
              </a:buClr>
              <a:buFont typeface="Wingdings" panose="05000000000000000000" pitchFamily="2" charset="2"/>
              <a:buChar char="Ø"/>
            </a:pPr>
            <a:r>
              <a:rPr lang="en-US" sz="2600" b="1" dirty="0" smtClean="0">
                <a:solidFill>
                  <a:schemeClr val="accent1">
                    <a:lumMod val="75000"/>
                  </a:schemeClr>
                </a:solidFill>
              </a:rPr>
              <a:t>Feel</a:t>
            </a:r>
            <a:r>
              <a:rPr lang="en-US" sz="2600" b="1" dirty="0">
                <a:solidFill>
                  <a:schemeClr val="accent1">
                    <a:lumMod val="75000"/>
                  </a:schemeClr>
                </a:solidFill>
              </a:rPr>
              <a:t>:</a:t>
            </a:r>
            <a:r>
              <a:rPr lang="en-US" sz="2600" dirty="0"/>
              <a:t> You make an expression understanding of or empathy with the objection expressed.</a:t>
            </a:r>
          </a:p>
          <a:p>
            <a:pPr lvl="1">
              <a:spcAft>
                <a:spcPts val="1200"/>
              </a:spcAft>
              <a:buClr>
                <a:schemeClr val="bg1">
                  <a:lumMod val="50000"/>
                </a:schemeClr>
              </a:buClr>
              <a:buFont typeface="Wingdings" panose="05000000000000000000" pitchFamily="2" charset="2"/>
              <a:buChar char="Ø"/>
            </a:pPr>
            <a:r>
              <a:rPr lang="en-US" sz="2600" b="1" dirty="0" smtClean="0">
                <a:solidFill>
                  <a:schemeClr val="accent1">
                    <a:lumMod val="75000"/>
                  </a:schemeClr>
                </a:solidFill>
              </a:rPr>
              <a:t>Felt</a:t>
            </a:r>
            <a:r>
              <a:rPr lang="en-US" sz="2600" b="1" dirty="0">
                <a:solidFill>
                  <a:schemeClr val="accent1">
                    <a:lumMod val="75000"/>
                  </a:schemeClr>
                </a:solidFill>
              </a:rPr>
              <a:t>:</a:t>
            </a:r>
            <a:r>
              <a:rPr lang="en-US" sz="2600" dirty="0"/>
              <a:t> You connect your own experience to the objection</a:t>
            </a:r>
            <a:r>
              <a:rPr lang="en-US" sz="2600" dirty="0" smtClean="0"/>
              <a:t>.</a:t>
            </a:r>
          </a:p>
          <a:p>
            <a:pPr lvl="1">
              <a:buClr>
                <a:schemeClr val="bg1">
                  <a:lumMod val="50000"/>
                </a:schemeClr>
              </a:buClr>
              <a:buFont typeface="Wingdings" panose="05000000000000000000" pitchFamily="2" charset="2"/>
              <a:buChar char="Ø"/>
            </a:pPr>
            <a:r>
              <a:rPr lang="en-US" sz="2600" b="1" dirty="0" smtClean="0">
                <a:solidFill>
                  <a:schemeClr val="accent1">
                    <a:lumMod val="75000"/>
                  </a:schemeClr>
                </a:solidFill>
              </a:rPr>
              <a:t>Found</a:t>
            </a:r>
            <a:r>
              <a:rPr lang="en-US" sz="2600" b="1" dirty="0">
                <a:solidFill>
                  <a:schemeClr val="accent1">
                    <a:lumMod val="75000"/>
                  </a:schemeClr>
                </a:solidFill>
              </a:rPr>
              <a:t>:</a:t>
            </a:r>
            <a:r>
              <a:rPr lang="en-US" sz="2600" dirty="0"/>
              <a:t> You relate your personal knowledge or experience to counter the objection</a:t>
            </a:r>
            <a:r>
              <a:rPr lang="en-US" sz="2600" dirty="0" smtClean="0"/>
              <a:t>.</a:t>
            </a:r>
            <a:endParaRPr lang="en-US" sz="2600" dirty="0"/>
          </a:p>
        </p:txBody>
      </p:sp>
      <p:sp>
        <p:nvSpPr>
          <p:cNvPr id="2" name="Slide Number Placeholder 1"/>
          <p:cNvSpPr>
            <a:spLocks noGrp="1"/>
          </p:cNvSpPr>
          <p:nvPr>
            <p:ph type="sldNum" sz="quarter" idx="4294967295"/>
          </p:nvPr>
        </p:nvSpPr>
        <p:spPr>
          <a:xfrm>
            <a:off x="7010400" y="6400800"/>
            <a:ext cx="1905000" cy="304800"/>
          </a:xfrm>
          <a:prstGeom prst="rect">
            <a:avLst/>
          </a:prstGeom>
        </p:spPr>
        <p:txBody>
          <a:bodyPr/>
          <a:lstStyle/>
          <a:p>
            <a:pPr algn="r">
              <a:defRPr/>
            </a:pPr>
            <a:fld id="{99BDCB51-1EC0-4A74-B2AB-E2BF5F561B77}" type="slidenum">
              <a:rPr lang="en-US" smtClean="0">
                <a:solidFill>
                  <a:srgbClr val="000000"/>
                </a:solidFill>
              </a:rPr>
              <a:pPr algn="r">
                <a:defRPr/>
              </a:pPr>
              <a:t>19</a:t>
            </a:fld>
            <a:endParaRPr lang="en-US" dirty="0">
              <a:solidFill>
                <a:srgbClr val="000000"/>
              </a:solidFill>
            </a:endParaRPr>
          </a:p>
        </p:txBody>
      </p:sp>
    </p:spTree>
    <p:extLst>
      <p:ext uri="{BB962C8B-B14F-4D97-AF65-F5344CB8AC3E}">
        <p14:creationId xmlns:p14="http://schemas.microsoft.com/office/powerpoint/2010/main" val="349851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466165"/>
            <a:ext cx="7467600" cy="1591235"/>
          </a:xfrm>
        </p:spPr>
        <p:txBody>
          <a:bodyPr anchor="t">
            <a:normAutofit/>
          </a:bodyPr>
          <a:lstStyle/>
          <a:p>
            <a:r>
              <a:rPr lang="en-US" sz="4400" b="1" dirty="0" smtClean="0">
                <a:solidFill>
                  <a:schemeClr val="accent1">
                    <a:lumMod val="75000"/>
                  </a:schemeClr>
                </a:solidFill>
              </a:rPr>
              <a:t>Objective</a:t>
            </a:r>
          </a:p>
        </p:txBody>
      </p:sp>
      <p:sp>
        <p:nvSpPr>
          <p:cNvPr id="4099" name="Content Placeholder 2"/>
          <p:cNvSpPr>
            <a:spLocks noGrp="1"/>
          </p:cNvSpPr>
          <p:nvPr>
            <p:ph idx="1"/>
          </p:nvPr>
        </p:nvSpPr>
        <p:spPr>
          <a:xfrm>
            <a:off x="762000" y="1828800"/>
            <a:ext cx="7467600" cy="4114800"/>
          </a:xfrm>
        </p:spPr>
        <p:txBody>
          <a:bodyPr/>
          <a:lstStyle/>
          <a:p>
            <a:pPr marL="0" indent="0">
              <a:buFontTx/>
              <a:buNone/>
            </a:pPr>
            <a:r>
              <a:rPr lang="en-US" sz="3200" dirty="0" smtClean="0"/>
              <a:t>Using the tips and tools provided </a:t>
            </a:r>
            <a:r>
              <a:rPr lang="en-US" sz="3200" dirty="0"/>
              <a:t>to conduct one-on-one conversations, you will gain confidence in having purposeful conversations with your </a:t>
            </a:r>
            <a:r>
              <a:rPr lang="en-US" sz="3200" dirty="0" smtClean="0"/>
              <a:t>colleagues</a:t>
            </a:r>
          </a:p>
        </p:txBody>
      </p:sp>
      <p:sp>
        <p:nvSpPr>
          <p:cNvPr id="4" name="Slide Number Placeholder 3"/>
          <p:cNvSpPr>
            <a:spLocks noGrp="1"/>
          </p:cNvSpPr>
          <p:nvPr>
            <p:ph type="sldNum" sz="quarter" idx="4294967295"/>
          </p:nvPr>
        </p:nvSpPr>
        <p:spPr>
          <a:xfrm>
            <a:off x="7010400" y="6553200"/>
            <a:ext cx="1905000" cy="304800"/>
          </a:xfrm>
          <a:prstGeom prst="rect">
            <a:avLst/>
          </a:prstGeom>
        </p:spPr>
        <p:txBody>
          <a:bodyPr/>
          <a:lstStyle/>
          <a:p>
            <a:pPr>
              <a:defRPr/>
            </a:pPr>
            <a:fld id="{EE34E91C-4A33-4273-B56E-738F328C55C4}" type="slidenum">
              <a:rPr lang="en-US" smtClean="0"/>
              <a:pPr>
                <a:defRPr/>
              </a:pPr>
              <a:t>2</a:t>
            </a:fld>
            <a:endParaRPr lang="en-US" dirty="0"/>
          </a:p>
        </p:txBody>
      </p:sp>
      <p:pic>
        <p:nvPicPr>
          <p:cNvPr id="4101" name="Picture 5" descr="C:\Users\ckurtz\AppData\Local\Microsoft\Windows\Temporary Internet Files\Content.IE5\RT550NIX\MC900383600[1].wmf"/>
          <p:cNvPicPr>
            <a:picLocks noChangeAspect="1" noChangeArrowheads="1"/>
          </p:cNvPicPr>
          <p:nvPr/>
        </p:nvPicPr>
        <p:blipFill>
          <a:blip r:embed="rId3" cstate="print"/>
          <a:srcRect/>
          <a:stretch>
            <a:fillRect/>
          </a:stretch>
        </p:blipFill>
        <p:spPr bwMode="auto">
          <a:xfrm flipH="1">
            <a:off x="5410200" y="4495800"/>
            <a:ext cx="3006725" cy="1905000"/>
          </a:xfrm>
          <a:prstGeom prst="rect">
            <a:avLst/>
          </a:prstGeom>
          <a:noFill/>
          <a:ln w="9525">
            <a:noFill/>
            <a:miter lim="800000"/>
            <a:headEnd/>
            <a:tailEnd/>
          </a:ln>
        </p:spPr>
      </p:pic>
    </p:spTree>
    <p:extLst>
      <p:ext uri="{BB962C8B-B14F-4D97-AF65-F5344CB8AC3E}">
        <p14:creationId xmlns:p14="http://schemas.microsoft.com/office/powerpoint/2010/main" val="683723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p:txBody>
          <a:bodyPr>
            <a:normAutofit/>
          </a:bodyPr>
          <a:lstStyle/>
          <a:p>
            <a:pPr eaLnBrk="1" hangingPunct="1"/>
            <a:r>
              <a:rPr lang="en-US" altLang="en-US" b="1" dirty="0" smtClean="0">
                <a:solidFill>
                  <a:schemeClr val="accent1">
                    <a:lumMod val="75000"/>
                  </a:schemeClr>
                </a:solidFill>
              </a:rPr>
              <a:t>Top three: for every contact</a:t>
            </a:r>
          </a:p>
        </p:txBody>
      </p:sp>
      <p:sp>
        <p:nvSpPr>
          <p:cNvPr id="39939" name="Content Placeholder 3"/>
          <p:cNvSpPr>
            <a:spLocks noGrp="1"/>
          </p:cNvSpPr>
          <p:nvPr>
            <p:ph idx="1"/>
          </p:nvPr>
        </p:nvSpPr>
        <p:spPr>
          <a:xfrm>
            <a:off x="533400" y="1600200"/>
            <a:ext cx="8153400" cy="4953000"/>
          </a:xfrm>
        </p:spPr>
        <p:txBody>
          <a:bodyPr/>
          <a:lstStyle/>
          <a:p>
            <a:pPr marL="514350" indent="-514350" eaLnBrk="1" hangingPunct="1">
              <a:spcBef>
                <a:spcPts val="600"/>
              </a:spcBef>
              <a:spcAft>
                <a:spcPts val="1200"/>
              </a:spcAft>
              <a:buFont typeface="Verdana" pitchFamily="34" charset="0"/>
              <a:buAutoNum type="arabicPeriod"/>
            </a:pPr>
            <a:r>
              <a:rPr lang="en-US" altLang="en-US" sz="2600" smtClean="0"/>
              <a:t>Provide a mechanism to collect contact information that we don’t receive from traditional sources</a:t>
            </a:r>
          </a:p>
          <a:p>
            <a:pPr marL="514350" indent="-514350" eaLnBrk="1" hangingPunct="1">
              <a:spcBef>
                <a:spcPts val="600"/>
              </a:spcBef>
              <a:spcAft>
                <a:spcPts val="1200"/>
              </a:spcAft>
              <a:buFont typeface="Verdana" pitchFamily="34" charset="0"/>
              <a:buAutoNum type="arabicPeriod"/>
            </a:pPr>
            <a:r>
              <a:rPr lang="en-US" altLang="en-US" sz="2600" smtClean="0"/>
              <a:t>Focuses on contact information crucial for mobilization such as private (non-work) e-mail address, second e-mail address, cell phone number, relationships – who can talk to who</a:t>
            </a:r>
          </a:p>
          <a:p>
            <a:pPr marL="514350" indent="-514350" eaLnBrk="1" hangingPunct="1">
              <a:buFont typeface="Verdana" pitchFamily="34" charset="0"/>
              <a:buAutoNum type="arabicPeriod"/>
            </a:pPr>
            <a:r>
              <a:rPr lang="en-US" altLang="en-US" sz="2600" smtClean="0"/>
              <a:t>Provides an opportunity to volunteer and sign-up for work on the campaign</a:t>
            </a:r>
          </a:p>
        </p:txBody>
      </p:sp>
      <p:sp>
        <p:nvSpPr>
          <p:cNvPr id="2" name="Slide Number Placeholder 1"/>
          <p:cNvSpPr>
            <a:spLocks noGrp="1"/>
          </p:cNvSpPr>
          <p:nvPr>
            <p:ph type="sldNum" sz="quarter" idx="4294967295"/>
          </p:nvPr>
        </p:nvSpPr>
        <p:spPr>
          <a:xfrm>
            <a:off x="7010400" y="6553200"/>
            <a:ext cx="1905000" cy="304800"/>
          </a:xfrm>
          <a:prstGeom prst="rect">
            <a:avLst/>
          </a:prstGeom>
        </p:spPr>
        <p:txBody>
          <a:bodyPr/>
          <a:lstStyle/>
          <a:p>
            <a:pPr>
              <a:defRPr/>
            </a:pPr>
            <a:fld id="{427695A3-8E13-43D9-BC67-21A22F72D935}" type="slidenum">
              <a:rPr lang="en-US" smtClean="0"/>
              <a:pPr>
                <a:defRPr/>
              </a:pPr>
              <a:t>20</a:t>
            </a:fld>
            <a:endParaRPr lang="en-US"/>
          </a:p>
        </p:txBody>
      </p:sp>
    </p:spTree>
    <p:extLst>
      <p:ext uri="{BB962C8B-B14F-4D97-AF65-F5344CB8AC3E}">
        <p14:creationId xmlns:p14="http://schemas.microsoft.com/office/powerpoint/2010/main" val="321353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4294967295"/>
          </p:nvPr>
        </p:nvSpPr>
        <p:spPr>
          <a:xfrm>
            <a:off x="7010400" y="6541453"/>
            <a:ext cx="1905000" cy="304800"/>
          </a:xfrm>
          <a:prstGeom prst="rect">
            <a:avLst/>
          </a:prstGeom>
        </p:spPr>
        <p:txBody>
          <a:bodyPr/>
          <a:lstStyle/>
          <a:p>
            <a:pPr>
              <a:defRPr/>
            </a:pPr>
            <a:fld id="{95438876-FF37-421B-B34D-29F59CA06B89}" type="slidenum">
              <a:rPr lang="en-US"/>
              <a:pPr>
                <a:defRPr/>
              </a:pPr>
              <a:t>21</a:t>
            </a:fld>
            <a:endParaRPr lang="en-US" dirty="0"/>
          </a:p>
        </p:txBody>
      </p:sp>
      <p:sp>
        <p:nvSpPr>
          <p:cNvPr id="40964" name="Rectangle 2"/>
          <p:cNvSpPr>
            <a:spLocks noGrp="1" noChangeArrowheads="1"/>
          </p:cNvSpPr>
          <p:nvPr>
            <p:ph type="title" idx="4294967295"/>
          </p:nvPr>
        </p:nvSpPr>
        <p:spPr/>
        <p:txBody>
          <a:bodyPr>
            <a:normAutofit/>
          </a:bodyPr>
          <a:lstStyle/>
          <a:p>
            <a:pPr eaLnBrk="1" hangingPunct="1"/>
            <a:r>
              <a:rPr lang="en-US" altLang="en-US" sz="4400" b="1" dirty="0" smtClean="0">
                <a:solidFill>
                  <a:schemeClr val="accent1">
                    <a:lumMod val="75000"/>
                  </a:schemeClr>
                </a:solidFill>
              </a:rPr>
              <a:t>Assessments</a:t>
            </a:r>
          </a:p>
        </p:txBody>
      </p:sp>
      <p:sp>
        <p:nvSpPr>
          <p:cNvPr id="40965" name="Rectangle 3"/>
          <p:cNvSpPr>
            <a:spLocks noGrp="1" noChangeArrowheads="1"/>
          </p:cNvSpPr>
          <p:nvPr>
            <p:ph type="body" idx="4294967295"/>
          </p:nvPr>
        </p:nvSpPr>
        <p:spPr>
          <a:xfrm>
            <a:off x="533400" y="1600200"/>
            <a:ext cx="8153400" cy="4876800"/>
          </a:xfrm>
        </p:spPr>
        <p:txBody>
          <a:bodyPr/>
          <a:lstStyle/>
          <a:p>
            <a:pPr eaLnBrk="1" hangingPunct="1">
              <a:spcBef>
                <a:spcPts val="600"/>
              </a:spcBef>
              <a:spcAft>
                <a:spcPts val="1200"/>
              </a:spcAft>
              <a:buClr>
                <a:srgbClr val="FFC000"/>
              </a:buClr>
              <a:buFont typeface="Wingdings" panose="05000000000000000000" pitchFamily="2" charset="2"/>
              <a:buChar char="§"/>
            </a:pPr>
            <a:r>
              <a:rPr lang="en-US" altLang="en-US" sz="2600" dirty="0" smtClean="0"/>
              <a:t>Empirical measures of individual support</a:t>
            </a:r>
          </a:p>
          <a:p>
            <a:pPr>
              <a:spcAft>
                <a:spcPts val="1200"/>
              </a:spcAft>
              <a:buClr>
                <a:srgbClr val="FFC000"/>
              </a:buClr>
              <a:buFont typeface="Wingdings" panose="05000000000000000000" pitchFamily="2" charset="2"/>
              <a:buChar char="§"/>
            </a:pPr>
            <a:r>
              <a:rPr lang="en-US" altLang="en-US" sz="2600" dirty="0" smtClean="0"/>
              <a:t>Based on one-on-ones, based on actions such as becoming a member</a:t>
            </a:r>
          </a:p>
          <a:p>
            <a:pPr eaLnBrk="1" hangingPunct="1">
              <a:spcBef>
                <a:spcPts val="600"/>
              </a:spcBef>
              <a:spcAft>
                <a:spcPts val="1200"/>
              </a:spcAft>
              <a:buClr>
                <a:srgbClr val="FFC000"/>
              </a:buClr>
              <a:buFont typeface="Wingdings" panose="05000000000000000000" pitchFamily="2" charset="2"/>
              <a:buChar char="§"/>
            </a:pPr>
            <a:r>
              <a:rPr lang="en-US" altLang="en-US" sz="2600" dirty="0" smtClean="0"/>
              <a:t>Nothing personal… but key to a successful campaign</a:t>
            </a:r>
          </a:p>
          <a:p>
            <a:pPr eaLnBrk="1" hangingPunct="1">
              <a:spcBef>
                <a:spcPts val="600"/>
              </a:spcBef>
              <a:spcAft>
                <a:spcPts val="1200"/>
              </a:spcAft>
              <a:buClr>
                <a:srgbClr val="FFC000"/>
              </a:buClr>
              <a:buFont typeface="Wingdings" panose="05000000000000000000" pitchFamily="2" charset="2"/>
              <a:buChar char="§"/>
            </a:pPr>
            <a:r>
              <a:rPr lang="en-US" altLang="en-US" sz="2600" dirty="0" smtClean="0"/>
              <a:t>Guide planning and decision-making</a:t>
            </a:r>
          </a:p>
          <a:p>
            <a:pPr eaLnBrk="1" hangingPunct="1">
              <a:buClr>
                <a:srgbClr val="FFC000"/>
              </a:buClr>
              <a:buFont typeface="Wingdings" panose="05000000000000000000" pitchFamily="2" charset="2"/>
              <a:buChar char="§"/>
            </a:pPr>
            <a:r>
              <a:rPr lang="en-US" altLang="en-US" sz="2600" dirty="0" smtClean="0"/>
              <a:t>Accuracy and consistency are absolutely necessary</a:t>
            </a:r>
          </a:p>
        </p:txBody>
      </p:sp>
    </p:spTree>
    <p:extLst>
      <p:ext uri="{BB962C8B-B14F-4D97-AF65-F5344CB8AC3E}">
        <p14:creationId xmlns:p14="http://schemas.microsoft.com/office/powerpoint/2010/main" val="3518099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4294967295"/>
          </p:nvPr>
        </p:nvSpPr>
        <p:spPr>
          <a:xfrm>
            <a:off x="7010400" y="6547945"/>
            <a:ext cx="1905000" cy="304800"/>
          </a:xfrm>
          <a:prstGeom prst="rect">
            <a:avLst/>
          </a:prstGeom>
        </p:spPr>
        <p:txBody>
          <a:bodyPr/>
          <a:lstStyle/>
          <a:p>
            <a:pPr algn="r">
              <a:defRPr/>
            </a:pPr>
            <a:fld id="{F030BCB0-C207-497A-B829-E3819F31964E}" type="slidenum">
              <a:rPr lang="en-US"/>
              <a:pPr algn="r">
                <a:defRPr/>
              </a:pPr>
              <a:t>22</a:t>
            </a:fld>
            <a:endParaRPr lang="en-US" dirty="0"/>
          </a:p>
        </p:txBody>
      </p:sp>
      <p:sp>
        <p:nvSpPr>
          <p:cNvPr id="41988" name="Rectangle 2"/>
          <p:cNvSpPr>
            <a:spLocks noGrp="1" noChangeArrowheads="1"/>
          </p:cNvSpPr>
          <p:nvPr>
            <p:ph type="title" idx="4294967295"/>
          </p:nvPr>
        </p:nvSpPr>
        <p:spPr>
          <a:xfrm>
            <a:off x="457200" y="236483"/>
            <a:ext cx="8229600" cy="1340069"/>
          </a:xfrm>
        </p:spPr>
        <p:txBody>
          <a:bodyPr>
            <a:noAutofit/>
          </a:bodyPr>
          <a:lstStyle/>
          <a:p>
            <a:pPr eaLnBrk="1" hangingPunct="1"/>
            <a:r>
              <a:rPr lang="en-US" altLang="en-US" sz="4400" b="1" dirty="0" smtClean="0">
                <a:solidFill>
                  <a:schemeClr val="accent1">
                    <a:lumMod val="75000"/>
                  </a:schemeClr>
                </a:solidFill>
              </a:rPr>
              <a:t>AFT recommends a                4-point assessment scale</a:t>
            </a:r>
          </a:p>
        </p:txBody>
      </p:sp>
      <p:sp>
        <p:nvSpPr>
          <p:cNvPr id="13317" name="Rectangle 3"/>
          <p:cNvSpPr>
            <a:spLocks noGrp="1" noChangeArrowheads="1"/>
          </p:cNvSpPr>
          <p:nvPr>
            <p:ph type="body" idx="4294967295"/>
          </p:nvPr>
        </p:nvSpPr>
        <p:spPr>
          <a:xfrm>
            <a:off x="533400" y="1728952"/>
            <a:ext cx="8153400" cy="4450175"/>
          </a:xfrm>
        </p:spPr>
        <p:txBody>
          <a:bodyPr/>
          <a:lstStyle/>
          <a:p>
            <a:pPr eaLnBrk="1" hangingPunct="1">
              <a:spcAft>
                <a:spcPts val="1200"/>
              </a:spcAft>
              <a:buFontTx/>
              <a:buNone/>
              <a:defRPr/>
            </a:pPr>
            <a:r>
              <a:rPr lang="en-US" sz="2400" b="1" dirty="0" smtClean="0">
                <a:solidFill>
                  <a:schemeClr val="accent6">
                    <a:lumMod val="75000"/>
                  </a:schemeClr>
                </a:solidFill>
              </a:rPr>
              <a:t>For example</a:t>
            </a:r>
          </a:p>
          <a:p>
            <a:pPr eaLnBrk="1" hangingPunct="1">
              <a:spcAft>
                <a:spcPts val="1200"/>
              </a:spcAft>
              <a:buFont typeface="Verdana" pitchFamily="34" charset="0"/>
              <a:buAutoNum type="arabicPeriod"/>
              <a:defRPr/>
            </a:pPr>
            <a:r>
              <a:rPr lang="en-US" sz="2600" dirty="0" smtClean="0"/>
              <a:t>An activist and campaign committee member, takes assignments and completes them, takes action, does work, moves colleagues to take action</a:t>
            </a:r>
          </a:p>
          <a:p>
            <a:pPr eaLnBrk="1" hangingPunct="1">
              <a:spcAft>
                <a:spcPts val="1200"/>
              </a:spcAft>
              <a:buFont typeface="Verdana" pitchFamily="34" charset="0"/>
              <a:buAutoNum type="arabicPeriod"/>
              <a:defRPr/>
            </a:pPr>
            <a:r>
              <a:rPr lang="en-US" sz="2600" dirty="0" smtClean="0"/>
              <a:t>Becomes a member </a:t>
            </a:r>
          </a:p>
          <a:p>
            <a:pPr eaLnBrk="1" hangingPunct="1">
              <a:spcAft>
                <a:spcPts val="1200"/>
              </a:spcAft>
              <a:buFont typeface="Verdana" pitchFamily="34" charset="0"/>
              <a:buAutoNum type="arabicPeriod"/>
              <a:defRPr/>
            </a:pPr>
            <a:r>
              <a:rPr lang="en-US" sz="2600" dirty="0" smtClean="0"/>
              <a:t>Has not become a member but is willing to discuss and have further conversations</a:t>
            </a:r>
          </a:p>
          <a:p>
            <a:pPr eaLnBrk="1" hangingPunct="1">
              <a:buFont typeface="Verdana" pitchFamily="34" charset="0"/>
              <a:buAutoNum type="arabicPeriod"/>
              <a:defRPr/>
            </a:pPr>
            <a:r>
              <a:rPr lang="en-US" sz="2600" dirty="0" smtClean="0"/>
              <a:t>Refuses to join or help, and/or is anti-union</a:t>
            </a:r>
          </a:p>
        </p:txBody>
      </p:sp>
    </p:spTree>
    <p:extLst>
      <p:ext uri="{BB962C8B-B14F-4D97-AF65-F5344CB8AC3E}">
        <p14:creationId xmlns:p14="http://schemas.microsoft.com/office/powerpoint/2010/main" val="115836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15153"/>
            <a:ext cx="8229600" cy="950259"/>
          </a:xfrm>
        </p:spPr>
        <p:txBody>
          <a:bodyPr/>
          <a:lstStyle/>
          <a:p>
            <a:r>
              <a:rPr lang="en-US" sz="4400" b="1" dirty="0" smtClean="0">
                <a:solidFill>
                  <a:schemeClr val="accent1">
                    <a:lumMod val="75000"/>
                  </a:schemeClr>
                </a:solidFill>
              </a:rPr>
              <a:t>Application</a:t>
            </a:r>
          </a:p>
        </p:txBody>
      </p:sp>
      <p:sp>
        <p:nvSpPr>
          <p:cNvPr id="4" name="Content Placeholder 3"/>
          <p:cNvSpPr>
            <a:spLocks noGrp="1"/>
          </p:cNvSpPr>
          <p:nvPr>
            <p:ph idx="1"/>
          </p:nvPr>
        </p:nvSpPr>
        <p:spPr>
          <a:xfrm>
            <a:off x="457200" y="1165412"/>
            <a:ext cx="8229600" cy="5311588"/>
          </a:xfrm>
        </p:spPr>
        <p:txBody>
          <a:bodyPr/>
          <a:lstStyle/>
          <a:p>
            <a:pPr lvl="0">
              <a:spcAft>
                <a:spcPts val="600"/>
              </a:spcAft>
              <a:buClr>
                <a:srgbClr val="FFC000"/>
              </a:buClr>
              <a:buFont typeface="Wingdings" panose="05000000000000000000" pitchFamily="2" charset="2"/>
              <a:buChar char="§"/>
            </a:pPr>
            <a:r>
              <a:rPr lang="en-US" sz="2600" b="1" dirty="0" smtClean="0">
                <a:solidFill>
                  <a:schemeClr val="bg1">
                    <a:lumMod val="50000"/>
                  </a:schemeClr>
                </a:solidFill>
              </a:rPr>
              <a:t>Introduction</a:t>
            </a:r>
            <a:r>
              <a:rPr lang="en-US" sz="2600" b="1" dirty="0">
                <a:solidFill>
                  <a:schemeClr val="accent1">
                    <a:lumMod val="75000"/>
                  </a:schemeClr>
                </a:solidFill>
              </a:rPr>
              <a:t>—</a:t>
            </a:r>
            <a:r>
              <a:rPr lang="en-US" sz="2600" dirty="0" smtClean="0"/>
              <a:t>Why are you having the conversation now?</a:t>
            </a:r>
          </a:p>
          <a:p>
            <a:pPr lvl="0">
              <a:spcAft>
                <a:spcPts val="600"/>
              </a:spcAft>
              <a:buClr>
                <a:srgbClr val="FFC000"/>
              </a:buClr>
              <a:buFont typeface="Wingdings" panose="05000000000000000000" pitchFamily="2" charset="2"/>
              <a:buChar char="§"/>
            </a:pPr>
            <a:r>
              <a:rPr lang="en-US" sz="2600" b="1" dirty="0" smtClean="0">
                <a:solidFill>
                  <a:schemeClr val="bg1">
                    <a:lumMod val="50000"/>
                  </a:schemeClr>
                </a:solidFill>
              </a:rPr>
              <a:t>Issue</a:t>
            </a:r>
            <a:r>
              <a:rPr lang="en-US" sz="2600" b="1" dirty="0">
                <a:solidFill>
                  <a:schemeClr val="accent1">
                    <a:lumMod val="75000"/>
                  </a:schemeClr>
                </a:solidFill>
              </a:rPr>
              <a:t>—</a:t>
            </a:r>
            <a:r>
              <a:rPr lang="en-US" sz="2600" dirty="0" smtClean="0"/>
              <a:t>What does your colleague care about? </a:t>
            </a:r>
          </a:p>
          <a:p>
            <a:pPr lvl="0">
              <a:spcAft>
                <a:spcPts val="600"/>
              </a:spcAft>
              <a:buClr>
                <a:srgbClr val="FFC000"/>
              </a:buClr>
              <a:buFont typeface="Wingdings" panose="05000000000000000000" pitchFamily="2" charset="2"/>
              <a:buChar char="§"/>
            </a:pPr>
            <a:r>
              <a:rPr lang="en-US" sz="2600" b="1" dirty="0">
                <a:solidFill>
                  <a:schemeClr val="bg1">
                    <a:lumMod val="50000"/>
                  </a:schemeClr>
                </a:solidFill>
              </a:rPr>
              <a:t>Hope</a:t>
            </a:r>
            <a:r>
              <a:rPr lang="en-US" sz="2600" b="1" dirty="0">
                <a:solidFill>
                  <a:schemeClr val="accent1">
                    <a:lumMod val="75000"/>
                  </a:schemeClr>
                </a:solidFill>
              </a:rPr>
              <a:t>—</a:t>
            </a:r>
            <a:r>
              <a:rPr lang="en-US" sz="2600" b="1" dirty="0"/>
              <a:t>Plan </a:t>
            </a:r>
            <a:r>
              <a:rPr lang="en-US" sz="2600" b="1" dirty="0" smtClean="0"/>
              <a:t>to Win</a:t>
            </a:r>
            <a:r>
              <a:rPr lang="en-US" sz="2600" b="1" dirty="0">
                <a:solidFill>
                  <a:schemeClr val="accent1">
                    <a:lumMod val="75000"/>
                  </a:schemeClr>
                </a:solidFill>
              </a:rPr>
              <a:t>—</a:t>
            </a:r>
            <a:r>
              <a:rPr lang="en-US" sz="2600" dirty="0" smtClean="0"/>
              <a:t>Explain the plan. How they can help.</a:t>
            </a:r>
            <a:endParaRPr lang="en-US" sz="2600" b="1" dirty="0" smtClean="0"/>
          </a:p>
          <a:p>
            <a:pPr lvl="0">
              <a:spcAft>
                <a:spcPts val="600"/>
              </a:spcAft>
              <a:buClr>
                <a:srgbClr val="FFC000"/>
              </a:buClr>
              <a:buFont typeface="Wingdings" panose="05000000000000000000" pitchFamily="2" charset="2"/>
              <a:buChar char="§"/>
            </a:pPr>
            <a:r>
              <a:rPr lang="en-US" sz="2600" b="1" dirty="0" smtClean="0">
                <a:solidFill>
                  <a:schemeClr val="bg1">
                    <a:lumMod val="50000"/>
                  </a:schemeClr>
                </a:solidFill>
              </a:rPr>
              <a:t>Urgency</a:t>
            </a:r>
            <a:r>
              <a:rPr lang="en-US" sz="2600" b="1" dirty="0">
                <a:solidFill>
                  <a:schemeClr val="accent1">
                    <a:lumMod val="75000"/>
                  </a:schemeClr>
                </a:solidFill>
              </a:rPr>
              <a:t>—</a:t>
            </a:r>
            <a:r>
              <a:rPr lang="en-US" sz="2600" dirty="0" smtClean="0"/>
              <a:t>Explain why the urgency?</a:t>
            </a:r>
          </a:p>
          <a:p>
            <a:pPr lvl="0">
              <a:spcAft>
                <a:spcPts val="600"/>
              </a:spcAft>
              <a:buClr>
                <a:srgbClr val="FFC000"/>
              </a:buClr>
              <a:buFont typeface="Wingdings" panose="05000000000000000000" pitchFamily="2" charset="2"/>
              <a:buChar char="§"/>
            </a:pPr>
            <a:r>
              <a:rPr lang="en-US" sz="2600" b="1" dirty="0">
                <a:solidFill>
                  <a:schemeClr val="bg1">
                    <a:lumMod val="50000"/>
                  </a:schemeClr>
                </a:solidFill>
              </a:rPr>
              <a:t>You</a:t>
            </a:r>
            <a:r>
              <a:rPr lang="en-US" sz="2600" b="1" dirty="0">
                <a:solidFill>
                  <a:schemeClr val="accent1">
                    <a:lumMod val="75000"/>
                  </a:schemeClr>
                </a:solidFill>
              </a:rPr>
              <a:t>—</a:t>
            </a:r>
            <a:r>
              <a:rPr lang="en-US" sz="2600" b="1" dirty="0"/>
              <a:t>Action/Ask</a:t>
            </a:r>
            <a:r>
              <a:rPr lang="en-US" sz="2600" dirty="0" smtClean="0"/>
              <a:t>—Make the connection and ask for their contribution to the plan. If not ____, then what? Suggest other ways to contribute.</a:t>
            </a:r>
          </a:p>
          <a:p>
            <a:pPr lvl="0">
              <a:buClr>
                <a:srgbClr val="FFC000"/>
              </a:buClr>
              <a:buFont typeface="Wingdings" panose="05000000000000000000" pitchFamily="2" charset="2"/>
              <a:buChar char="§"/>
            </a:pPr>
            <a:r>
              <a:rPr lang="en-US" sz="2600" b="1" dirty="0" smtClean="0">
                <a:solidFill>
                  <a:schemeClr val="bg1">
                    <a:lumMod val="50000"/>
                  </a:schemeClr>
                </a:solidFill>
              </a:rPr>
              <a:t>Closing</a:t>
            </a:r>
            <a:r>
              <a:rPr lang="en-US" sz="2600" b="1" dirty="0">
                <a:solidFill>
                  <a:schemeClr val="accent1">
                    <a:lumMod val="75000"/>
                  </a:schemeClr>
                </a:solidFill>
              </a:rPr>
              <a:t>—</a:t>
            </a:r>
            <a:r>
              <a:rPr lang="en-US" sz="2600" dirty="0" smtClean="0"/>
              <a:t>Thank &amp; Affirm this is so important.</a:t>
            </a:r>
          </a:p>
          <a:p>
            <a:endParaRPr lang="en-US" sz="2600" dirty="0"/>
          </a:p>
        </p:txBody>
      </p:sp>
      <p:sp>
        <p:nvSpPr>
          <p:cNvPr id="3" name="Slide Number Placeholder 2"/>
          <p:cNvSpPr>
            <a:spLocks noGrp="1"/>
          </p:cNvSpPr>
          <p:nvPr>
            <p:ph type="sldNum" sz="quarter" idx="4294967295"/>
          </p:nvPr>
        </p:nvSpPr>
        <p:spPr>
          <a:xfrm>
            <a:off x="7010400" y="6553200"/>
            <a:ext cx="1905000" cy="304800"/>
          </a:xfrm>
          <a:prstGeom prst="rect">
            <a:avLst/>
          </a:prstGeom>
        </p:spPr>
        <p:txBody>
          <a:bodyPr/>
          <a:lstStyle/>
          <a:p>
            <a:pPr>
              <a:defRPr/>
            </a:pPr>
            <a:fld id="{C5634467-9082-42CD-8D3A-0FB8916D027A}" type="slidenum">
              <a:rPr lang="en-US" smtClean="0"/>
              <a:pPr>
                <a:defRPr/>
              </a:pPr>
              <a:t>23</a:t>
            </a:fld>
            <a:endParaRPr lang="en-US" dirty="0"/>
          </a:p>
        </p:txBody>
      </p:sp>
    </p:spTree>
    <p:extLst>
      <p:ext uri="{BB962C8B-B14F-4D97-AF65-F5344CB8AC3E}">
        <p14:creationId xmlns:p14="http://schemas.microsoft.com/office/powerpoint/2010/main" val="3095645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4400" b="1" dirty="0" smtClean="0">
                <a:solidFill>
                  <a:schemeClr val="accent1">
                    <a:lumMod val="75000"/>
                  </a:schemeClr>
                </a:solidFill>
              </a:rPr>
              <a:t>Questions</a:t>
            </a:r>
            <a:endParaRPr lang="en-US" sz="4400" b="1"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pPr>
              <a:defRPr/>
            </a:pPr>
            <a:fld id="{E01343CE-197D-674D-A1E6-49E1AD71E6E0}" type="slidenum">
              <a:rPr lang="en-US" smtClean="0"/>
              <a:pPr>
                <a:defRPr/>
              </a:pPr>
              <a:t>24</a:t>
            </a:fld>
            <a:endParaRPr lang="en-US" dirty="0"/>
          </a:p>
        </p:txBody>
      </p:sp>
      <p:sp>
        <p:nvSpPr>
          <p:cNvPr id="8" name="Content Placeholder 3"/>
          <p:cNvSpPr txBox="1">
            <a:spLocks/>
          </p:cNvSpPr>
          <p:nvPr/>
        </p:nvSpPr>
        <p:spPr>
          <a:xfrm>
            <a:off x="4343400" y="1828800"/>
            <a:ext cx="4495800" cy="4191000"/>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Frutiger LT Std 55 Roman"/>
                <a:ea typeface="+mn-ea"/>
                <a:cs typeface="Frutiger LT Std 55 Roman"/>
              </a:defRPr>
            </a:lvl1pPr>
            <a:lvl2pPr marL="742950" indent="-285750" algn="l" defTabSz="457200" rtl="0" eaLnBrk="1" latinLnBrk="0" hangingPunct="1">
              <a:spcBef>
                <a:spcPct val="20000"/>
              </a:spcBef>
              <a:buFont typeface="Arial"/>
              <a:buChar char="–"/>
              <a:defRPr sz="2800" b="0" i="0" kern="1200">
                <a:solidFill>
                  <a:schemeClr val="tx1"/>
                </a:solidFill>
                <a:latin typeface="Frutiger LT Std 55 Roman"/>
                <a:ea typeface="+mn-ea"/>
                <a:cs typeface="Frutiger LT Std 55 Roman"/>
              </a:defRPr>
            </a:lvl2pPr>
            <a:lvl3pPr marL="1143000" indent="-228600" algn="l" defTabSz="457200" rtl="0" eaLnBrk="1" latinLnBrk="0" hangingPunct="1">
              <a:spcBef>
                <a:spcPct val="20000"/>
              </a:spcBef>
              <a:buFont typeface="Arial"/>
              <a:buChar char="•"/>
              <a:defRPr sz="2400" b="0" i="0" kern="1200">
                <a:solidFill>
                  <a:schemeClr val="tx1"/>
                </a:solidFill>
                <a:latin typeface="Frutiger LT Std 55 Roman"/>
                <a:ea typeface="+mn-ea"/>
                <a:cs typeface="Frutiger LT Std 55 Roman"/>
              </a:defRPr>
            </a:lvl3pPr>
            <a:lvl4pPr marL="1600200" indent="-228600" algn="l" defTabSz="457200" rtl="0" eaLnBrk="1" latinLnBrk="0" hangingPunct="1">
              <a:spcBef>
                <a:spcPct val="20000"/>
              </a:spcBef>
              <a:buFont typeface="Arial"/>
              <a:buChar char="–"/>
              <a:defRPr sz="2000" b="0" i="0" kern="1200">
                <a:solidFill>
                  <a:schemeClr val="tx1"/>
                </a:solidFill>
                <a:latin typeface="Frutiger LT Std 55 Roman"/>
                <a:ea typeface="+mn-ea"/>
                <a:cs typeface="Frutiger LT Std 55 Roman"/>
              </a:defRPr>
            </a:lvl4pPr>
            <a:lvl5pPr marL="2057400" indent="-228600" algn="l" defTabSz="457200" rtl="0" eaLnBrk="1" latinLnBrk="0" hangingPunct="1">
              <a:spcBef>
                <a:spcPct val="20000"/>
              </a:spcBef>
              <a:buFont typeface="Arial"/>
              <a:buChar char="»"/>
              <a:defRPr sz="2000" b="0" i="0" kern="1200">
                <a:solidFill>
                  <a:schemeClr val="tx1"/>
                </a:solidFill>
                <a:latin typeface="Frutiger LT Std 55 Roman"/>
                <a:ea typeface="+mn-ea"/>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800"/>
              </a:spcAft>
              <a:buFont typeface="Arial"/>
              <a:buNone/>
            </a:pPr>
            <a:endParaRPr lang="en-US" dirty="0" smtClean="0"/>
          </a:p>
          <a:p>
            <a:pPr>
              <a:spcAft>
                <a:spcPts val="1800"/>
              </a:spcAft>
              <a:buClr>
                <a:srgbClr val="FFC000"/>
              </a:buClr>
              <a:buFont typeface="Wingdings" panose="05000000000000000000" pitchFamily="2" charset="2"/>
              <a:buChar char="§"/>
            </a:pPr>
            <a:r>
              <a:rPr lang="en-US" dirty="0" smtClean="0"/>
              <a:t>Additional resources</a:t>
            </a:r>
          </a:p>
          <a:p>
            <a:pPr>
              <a:spcAft>
                <a:spcPts val="1800"/>
              </a:spcAft>
              <a:buClr>
                <a:srgbClr val="FFC000"/>
              </a:buClr>
              <a:buFont typeface="Wingdings" panose="05000000000000000000" pitchFamily="2" charset="2"/>
              <a:buChar char="§"/>
            </a:pPr>
            <a:r>
              <a:rPr lang="en-US" dirty="0" smtClean="0"/>
              <a:t>Questions</a:t>
            </a:r>
          </a:p>
          <a:p>
            <a:pPr>
              <a:buClr>
                <a:srgbClr val="FFC000"/>
              </a:buClr>
              <a:buFont typeface="Wingdings" panose="05000000000000000000" pitchFamily="2" charset="2"/>
              <a:buChar char="§"/>
            </a:pPr>
            <a:r>
              <a:rPr lang="en-US" dirty="0" smtClean="0"/>
              <a:t>Suggestions</a:t>
            </a:r>
          </a:p>
          <a:p>
            <a:pPr marL="0" indent="0">
              <a:buFont typeface="Arial"/>
              <a:buNone/>
            </a:pPr>
            <a:endParaRPr lang="en-US" dirty="0"/>
          </a:p>
        </p:txBody>
      </p:sp>
      <p:pic>
        <p:nvPicPr>
          <p:cNvPr id="9" name="Picture 3" descr="C:\Users\ckurtz\AppData\Local\Microsoft\Windows\Temporary Internet Files\Content.IE5\169SU8M2\graphics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581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sz="4400" b="1" dirty="0" smtClean="0">
                <a:solidFill>
                  <a:schemeClr val="accent1">
                    <a:lumMod val="75000"/>
                  </a:schemeClr>
                </a:solidFill>
                <a:latin typeface="Frutiger LT Std 65 Bold" charset="0"/>
              </a:rPr>
              <a:t>Contact information</a:t>
            </a:r>
            <a:endParaRPr lang="en-US" sz="4400" b="1" dirty="0">
              <a:solidFill>
                <a:schemeClr val="accent1">
                  <a:lumMod val="75000"/>
                </a:schemeClr>
              </a:solidFill>
              <a:latin typeface="Frutiger LT Std 65 Bold" charset="0"/>
            </a:endParaRPr>
          </a:p>
        </p:txBody>
      </p:sp>
      <p:sp>
        <p:nvSpPr>
          <p:cNvPr id="7170" name="Content Placeholder 2"/>
          <p:cNvSpPr>
            <a:spLocks noGrp="1"/>
          </p:cNvSpPr>
          <p:nvPr>
            <p:ph idx="1"/>
          </p:nvPr>
        </p:nvSpPr>
        <p:spPr/>
        <p:txBody>
          <a:bodyPr/>
          <a:lstStyle/>
          <a:p>
            <a:pPr marL="0" indent="0">
              <a:buNone/>
            </a:pPr>
            <a:r>
              <a:rPr lang="en-US" dirty="0" smtClean="0">
                <a:latin typeface="Frutiger LT Std 55 Roman" charset="0"/>
              </a:rPr>
              <a:t>AFT Union Leadership Institute</a:t>
            </a:r>
          </a:p>
          <a:p>
            <a:pPr marL="0" indent="0">
              <a:buNone/>
            </a:pPr>
            <a:r>
              <a:rPr lang="en-US" dirty="0" smtClean="0">
                <a:latin typeface="Frutiger LT Std 55 Roman" charset="0"/>
              </a:rPr>
              <a:t>202-879-4497</a:t>
            </a:r>
          </a:p>
          <a:p>
            <a:pPr marL="0" indent="0">
              <a:buNone/>
            </a:pPr>
            <a:endParaRPr lang="en-US" dirty="0">
              <a:latin typeface="Frutiger LT Std 55 Roman" charset="0"/>
            </a:endParaRPr>
          </a:p>
          <a:p>
            <a:pPr marL="0" indent="0">
              <a:buNone/>
            </a:pPr>
            <a:r>
              <a:rPr lang="en-US" sz="2200" dirty="0" smtClean="0">
                <a:latin typeface="Frutiger LT Std 55 Roman" charset="0"/>
              </a:rPr>
              <a:t>American Federation of Teachers, AFL-CIO</a:t>
            </a:r>
          </a:p>
          <a:p>
            <a:pPr marL="0" indent="0">
              <a:buNone/>
            </a:pPr>
            <a:r>
              <a:rPr lang="en-US" sz="2200" dirty="0" smtClean="0">
                <a:latin typeface="Frutiger LT Std 55 Roman" charset="0"/>
              </a:rPr>
              <a:t>555 New Jersey Ave. NW</a:t>
            </a:r>
          </a:p>
          <a:p>
            <a:pPr marL="0" indent="0">
              <a:buNone/>
            </a:pPr>
            <a:r>
              <a:rPr lang="en-US" sz="2200" dirty="0" smtClean="0">
                <a:latin typeface="Frutiger LT Std 55 Roman" charset="0"/>
              </a:rPr>
              <a:t>Washington DC, 20001</a:t>
            </a:r>
          </a:p>
          <a:p>
            <a:pPr marL="0" indent="0">
              <a:buNone/>
            </a:pPr>
            <a:r>
              <a:rPr lang="en-US" sz="2200" dirty="0" smtClean="0">
                <a:latin typeface="Frutiger LT Std 55 Roman" charset="0"/>
              </a:rPr>
              <a:t>202-879-4400</a:t>
            </a:r>
            <a:endParaRPr lang="en-US" sz="2200" dirty="0">
              <a:latin typeface="Frutiger LT Std 55 Roman" charset="0"/>
            </a:endParaRPr>
          </a:p>
          <a:p>
            <a:pPr marL="0" indent="0">
              <a:buNone/>
            </a:pPr>
            <a:r>
              <a:rPr lang="en-US" sz="2200" u="sng" dirty="0">
                <a:hlinkClick r:id="rId2"/>
              </a:rPr>
              <a:t>www.aft.org</a:t>
            </a:r>
            <a:r>
              <a:rPr lang="en-US" sz="2200" dirty="0"/>
              <a:t> |</a:t>
            </a:r>
            <a:r>
              <a:rPr lang="en-US" sz="2200" u="sng" dirty="0">
                <a:hlinkClick r:id="rId3"/>
              </a:rPr>
              <a:t>www.facebook.com/AFTunion</a:t>
            </a:r>
            <a:r>
              <a:rPr lang="en-US" sz="2200" dirty="0"/>
              <a:t> |</a:t>
            </a:r>
            <a:r>
              <a:rPr lang="en-US" sz="2200" u="sng" dirty="0">
                <a:hlinkClick r:id="rId4"/>
              </a:rPr>
              <a:t>www.twitter.com/AFTunion</a:t>
            </a:r>
            <a:endParaRPr lang="en-US" sz="2200" dirty="0"/>
          </a:p>
          <a:p>
            <a:pPr marL="0" indent="0">
              <a:buNone/>
            </a:pPr>
            <a:endParaRPr lang="en-US" sz="2800" dirty="0">
              <a:latin typeface="Frutiger LT Std 55 Roman" charset="0"/>
            </a:endParaRPr>
          </a:p>
        </p:txBody>
      </p:sp>
      <p:sp>
        <p:nvSpPr>
          <p:cNvPr id="4" name="Slide Number Placeholder 3"/>
          <p:cNvSpPr>
            <a:spLocks noGrp="1"/>
          </p:cNvSpPr>
          <p:nvPr>
            <p:ph type="sldNum" sz="quarter" idx="10"/>
          </p:nvPr>
        </p:nvSpPr>
        <p:spPr/>
        <p:txBody>
          <a:bodyPr/>
          <a:lstStyle/>
          <a:p>
            <a:pPr>
              <a:defRPr/>
            </a:pPr>
            <a:fld id="{060E519D-08A1-6540-88B5-60D4AA396870}" type="slidenum">
              <a:rPr lang="en-US"/>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838200"/>
            <a:ext cx="7467600" cy="1219200"/>
          </a:xfrm>
        </p:spPr>
        <p:txBody>
          <a:bodyPr>
            <a:noAutofit/>
          </a:bodyPr>
          <a:lstStyle/>
          <a:p>
            <a:r>
              <a:rPr lang="en-US" sz="4400" b="1" dirty="0">
                <a:solidFill>
                  <a:schemeClr val="accent1">
                    <a:lumMod val="75000"/>
                  </a:schemeClr>
                </a:solidFill>
              </a:rPr>
              <a:t>AHUY </a:t>
            </a:r>
            <a:br>
              <a:rPr lang="en-US" sz="4400" b="1" dirty="0">
                <a:solidFill>
                  <a:schemeClr val="accent1">
                    <a:lumMod val="75000"/>
                  </a:schemeClr>
                </a:solidFill>
              </a:rPr>
            </a:br>
            <a:r>
              <a:rPr lang="en-US" sz="4400" b="1" dirty="0">
                <a:solidFill>
                  <a:schemeClr val="accent1">
                    <a:lumMod val="75000"/>
                  </a:schemeClr>
                </a:solidFill>
              </a:rPr>
              <a:t>Motivating People to Act</a:t>
            </a:r>
            <a:r>
              <a:rPr lang="en-US" b="1" dirty="0" smtClean="0">
                <a:solidFill>
                  <a:schemeClr val="accent1">
                    <a:lumMod val="75000"/>
                  </a:schemeClr>
                </a:solidFill>
              </a:rPr>
              <a:t/>
            </a:r>
            <a:br>
              <a:rPr lang="en-US" b="1" dirty="0" smtClean="0">
                <a:solidFill>
                  <a:schemeClr val="accent1">
                    <a:lumMod val="75000"/>
                  </a:schemeClr>
                </a:solidFill>
              </a:rPr>
            </a:br>
            <a:endParaRPr lang="en-US" b="1" dirty="0" smtClean="0">
              <a:solidFill>
                <a:schemeClr val="accent1">
                  <a:lumMod val="75000"/>
                </a:schemeClr>
              </a:solidFill>
            </a:endParaRPr>
          </a:p>
        </p:txBody>
      </p:sp>
      <p:sp>
        <p:nvSpPr>
          <p:cNvPr id="3" name="Content Placeholder 2"/>
          <p:cNvSpPr>
            <a:spLocks noGrp="1"/>
          </p:cNvSpPr>
          <p:nvPr>
            <p:ph idx="1"/>
          </p:nvPr>
        </p:nvSpPr>
        <p:spPr>
          <a:xfrm>
            <a:off x="914400" y="2057400"/>
            <a:ext cx="7391400" cy="3886200"/>
          </a:xfrm>
        </p:spPr>
        <p:txBody>
          <a:bodyPr/>
          <a:lstStyle/>
          <a:p>
            <a:pPr>
              <a:defRPr/>
            </a:pPr>
            <a:endParaRPr lang="en-US" b="1" dirty="0" smtClean="0"/>
          </a:p>
          <a:p>
            <a:pPr marL="119063" indent="-119063">
              <a:buFontTx/>
              <a:buNone/>
              <a:defRPr/>
            </a:pPr>
            <a:r>
              <a:rPr lang="en-US" i="1" dirty="0" smtClean="0"/>
              <a:t>“</a:t>
            </a:r>
            <a:r>
              <a:rPr lang="en-US" sz="3200" i="1" dirty="0" smtClean="0"/>
              <a:t>Organizers challenge people to act on behalf of their shared values and interests.”</a:t>
            </a:r>
            <a:endParaRPr lang="en-US" sz="3200" dirty="0" smtClean="0"/>
          </a:p>
          <a:p>
            <a:pPr algn="r">
              <a:buFontTx/>
              <a:buNone/>
              <a:defRPr/>
            </a:pPr>
            <a:r>
              <a:rPr lang="en-US" sz="2400" dirty="0" smtClean="0"/>
              <a:t>- Marshall </a:t>
            </a:r>
            <a:r>
              <a:rPr lang="en-US" sz="2400" dirty="0" err="1" smtClean="0"/>
              <a:t>Ganz</a:t>
            </a:r>
            <a:r>
              <a:rPr lang="en-US" sz="2400" dirty="0" smtClean="0"/>
              <a:t/>
            </a:r>
            <a:br>
              <a:rPr lang="en-US" sz="2400" dirty="0" smtClean="0"/>
            </a:br>
            <a:r>
              <a:rPr lang="en-US" sz="2400" dirty="0" smtClean="0"/>
              <a:t>   	  Kennedy School of Government, 2002</a:t>
            </a:r>
          </a:p>
          <a:p>
            <a:pPr>
              <a:buFontTx/>
              <a:buNone/>
              <a:defRPr/>
            </a:pPr>
            <a:endParaRPr lang="en-US" sz="2400" dirty="0"/>
          </a:p>
        </p:txBody>
      </p:sp>
      <p:sp>
        <p:nvSpPr>
          <p:cNvPr id="4" name="Slide Number Placeholder 3"/>
          <p:cNvSpPr>
            <a:spLocks noGrp="1"/>
          </p:cNvSpPr>
          <p:nvPr>
            <p:ph type="sldNum" sz="quarter" idx="4294967295"/>
          </p:nvPr>
        </p:nvSpPr>
        <p:spPr>
          <a:xfrm>
            <a:off x="7010400" y="6553200"/>
            <a:ext cx="1905000" cy="304800"/>
          </a:xfrm>
          <a:prstGeom prst="rect">
            <a:avLst/>
          </a:prstGeom>
        </p:spPr>
        <p:txBody>
          <a:bodyPr/>
          <a:lstStyle/>
          <a:p>
            <a:pPr>
              <a:defRPr/>
            </a:pPr>
            <a:fld id="{B176ED07-F9C6-4DB6-8158-900FF6F99B11}" type="slidenum">
              <a:rPr lang="en-US" smtClean="0"/>
              <a:pPr>
                <a:defRPr/>
              </a:pPr>
              <a:t>3</a:t>
            </a:fld>
            <a:endParaRPr lang="en-US" dirty="0"/>
          </a:p>
        </p:txBody>
      </p:sp>
    </p:spTree>
    <p:extLst>
      <p:ext uri="{BB962C8B-B14F-4D97-AF65-F5344CB8AC3E}">
        <p14:creationId xmlns:p14="http://schemas.microsoft.com/office/powerpoint/2010/main" val="27748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4685946C-BB94-4F86-AB8F-EE26179661B4}" type="slidenum">
              <a:rPr lang="en-US"/>
              <a:pPr>
                <a:defRPr/>
              </a:pPr>
              <a:t>4</a:t>
            </a:fld>
            <a:endParaRPr lang="en-US" dirty="0"/>
          </a:p>
        </p:txBody>
      </p:sp>
      <p:sp>
        <p:nvSpPr>
          <p:cNvPr id="13315" name="Rectangle 2"/>
          <p:cNvSpPr>
            <a:spLocks noGrp="1" noChangeArrowheads="1"/>
          </p:cNvSpPr>
          <p:nvPr>
            <p:ph type="title"/>
          </p:nvPr>
        </p:nvSpPr>
        <p:spPr>
          <a:xfrm>
            <a:off x="685800" y="304800"/>
            <a:ext cx="8001000" cy="1295400"/>
          </a:xfrm>
        </p:spPr>
        <p:txBody>
          <a:bodyPr>
            <a:normAutofit/>
          </a:bodyPr>
          <a:lstStyle/>
          <a:p>
            <a:pPr eaLnBrk="1" hangingPunct="1"/>
            <a:r>
              <a:rPr lang="en-US" sz="4400" b="1" dirty="0" smtClean="0">
                <a:solidFill>
                  <a:schemeClr val="accent1">
                    <a:lumMod val="75000"/>
                  </a:schemeClr>
                </a:solidFill>
              </a:rPr>
              <a:t>When to use AHUY</a:t>
            </a:r>
          </a:p>
        </p:txBody>
      </p:sp>
      <p:sp>
        <p:nvSpPr>
          <p:cNvPr id="57347" name="Rectangle 3"/>
          <p:cNvSpPr>
            <a:spLocks noGrp="1" noChangeArrowheads="1"/>
          </p:cNvSpPr>
          <p:nvPr>
            <p:ph type="body" idx="1"/>
          </p:nvPr>
        </p:nvSpPr>
        <p:spPr>
          <a:xfrm>
            <a:off x="762000" y="1600200"/>
            <a:ext cx="7924800" cy="4800600"/>
          </a:xfrm>
        </p:spPr>
        <p:txBody>
          <a:bodyPr>
            <a:normAutofit fontScale="92500" lnSpcReduction="10000"/>
          </a:bodyPr>
          <a:lstStyle/>
          <a:p>
            <a:pPr eaLnBrk="1" hangingPunct="1">
              <a:lnSpc>
                <a:spcPct val="90000"/>
              </a:lnSpc>
              <a:spcAft>
                <a:spcPts val="1200"/>
              </a:spcAft>
              <a:buFontTx/>
              <a:buNone/>
              <a:defRPr/>
            </a:pPr>
            <a:r>
              <a:rPr lang="en-US" dirty="0" smtClean="0"/>
              <a:t>Use 1-1 conversations:</a:t>
            </a:r>
          </a:p>
          <a:p>
            <a:pPr eaLnBrk="1" hangingPunct="1">
              <a:lnSpc>
                <a:spcPct val="90000"/>
              </a:lnSpc>
              <a:spcAft>
                <a:spcPts val="1200"/>
              </a:spcAft>
              <a:buClr>
                <a:schemeClr val="tx2"/>
              </a:buClr>
              <a:buFont typeface="Wingdings" pitchFamily="2" charset="2"/>
              <a:buChar char="§"/>
              <a:defRPr/>
            </a:pPr>
            <a:r>
              <a:rPr lang="en-US" dirty="0" smtClean="0"/>
              <a:t>create a story</a:t>
            </a:r>
          </a:p>
          <a:p>
            <a:pPr eaLnBrk="1" hangingPunct="1">
              <a:lnSpc>
                <a:spcPct val="90000"/>
              </a:lnSpc>
              <a:spcAft>
                <a:spcPts val="1200"/>
              </a:spcAft>
              <a:buClr>
                <a:schemeClr val="tx2"/>
              </a:buClr>
              <a:buFont typeface="Wingdings" pitchFamily="2" charset="2"/>
              <a:buChar char="§"/>
              <a:defRPr/>
            </a:pPr>
            <a:r>
              <a:rPr lang="en-US" dirty="0" smtClean="0"/>
              <a:t>phone conversations      </a:t>
            </a:r>
          </a:p>
          <a:p>
            <a:pPr eaLnBrk="1" hangingPunct="1">
              <a:lnSpc>
                <a:spcPct val="90000"/>
              </a:lnSpc>
              <a:spcAft>
                <a:spcPts val="1200"/>
              </a:spcAft>
              <a:buClr>
                <a:schemeClr val="tx2"/>
              </a:buClr>
              <a:buFont typeface="Wingdings" pitchFamily="2" charset="2"/>
              <a:buChar char="§"/>
              <a:defRPr/>
            </a:pPr>
            <a:r>
              <a:rPr lang="en-US" dirty="0" smtClean="0"/>
              <a:t>a written rap </a:t>
            </a:r>
          </a:p>
          <a:p>
            <a:pPr eaLnBrk="1" hangingPunct="1">
              <a:lnSpc>
                <a:spcPct val="90000"/>
              </a:lnSpc>
              <a:spcAft>
                <a:spcPts val="1800"/>
              </a:spcAft>
              <a:buClr>
                <a:schemeClr val="tx2"/>
              </a:buClr>
              <a:buFont typeface="Wingdings" pitchFamily="2" charset="2"/>
              <a:buChar char="§"/>
              <a:defRPr/>
            </a:pPr>
            <a:r>
              <a:rPr lang="en-US" dirty="0" smtClean="0"/>
              <a:t>1-on-1 meeting, or                committee meeting</a:t>
            </a:r>
            <a:endParaRPr lang="en-US" i="1" dirty="0" smtClean="0"/>
          </a:p>
          <a:p>
            <a:pPr algn="ctr" eaLnBrk="1" hangingPunct="1">
              <a:lnSpc>
                <a:spcPct val="90000"/>
              </a:lnSpc>
              <a:buFontTx/>
              <a:buNone/>
              <a:defRPr/>
            </a:pPr>
            <a:r>
              <a:rPr lang="en-US" b="1" i="1" dirty="0" smtClean="0">
                <a:solidFill>
                  <a:schemeClr val="tx2">
                    <a:lumMod val="60000"/>
                    <a:lumOff val="40000"/>
                  </a:schemeClr>
                </a:solidFill>
              </a:rPr>
              <a:t>Anytime you are organizing and motivating people to act.</a:t>
            </a:r>
            <a:r>
              <a:rPr lang="en-US" sz="2400" b="1" dirty="0" smtClean="0">
                <a:solidFill>
                  <a:schemeClr val="tx2">
                    <a:lumMod val="60000"/>
                    <a:lumOff val="40000"/>
                  </a:schemeClr>
                </a:solidFill>
              </a:rPr>
              <a:t/>
            </a:r>
            <a:br>
              <a:rPr lang="en-US" sz="2400" b="1" dirty="0" smtClean="0">
                <a:solidFill>
                  <a:schemeClr val="tx2">
                    <a:lumMod val="60000"/>
                    <a:lumOff val="40000"/>
                  </a:schemeClr>
                </a:solidFill>
              </a:rPr>
            </a:br>
            <a:endParaRPr lang="en-US" sz="2400" b="1" dirty="0" smtClean="0">
              <a:solidFill>
                <a:schemeClr val="tx2">
                  <a:lumMod val="60000"/>
                  <a:lumOff val="40000"/>
                </a:schemeClr>
              </a:solidFill>
            </a:endParaRPr>
          </a:p>
        </p:txBody>
      </p:sp>
      <p:pic>
        <p:nvPicPr>
          <p:cNvPr id="13317" name="Picture 6" descr="C:\Users\ckurtz\AppData\Local\Microsoft\Windows\Temporary Internet Files\Content.IE5\PT92PV9E\MP900448670[1].jpg"/>
          <p:cNvPicPr>
            <a:picLocks noChangeAspect="1" noChangeArrowheads="1"/>
          </p:cNvPicPr>
          <p:nvPr/>
        </p:nvPicPr>
        <p:blipFill>
          <a:blip r:embed="rId3" cstate="print"/>
          <a:srcRect/>
          <a:stretch>
            <a:fillRect/>
          </a:stretch>
        </p:blipFill>
        <p:spPr bwMode="auto">
          <a:xfrm>
            <a:off x="5486400" y="2539504"/>
            <a:ext cx="3276600" cy="2180134"/>
          </a:xfrm>
          <a:prstGeom prst="rect">
            <a:avLst/>
          </a:prstGeom>
          <a:noFill/>
          <a:ln w="9525">
            <a:noFill/>
            <a:miter lim="800000"/>
            <a:headEnd/>
            <a:tailEnd/>
          </a:ln>
        </p:spPr>
      </p:pic>
    </p:spTree>
    <p:extLst>
      <p:ext uri="{BB962C8B-B14F-4D97-AF65-F5344CB8AC3E}">
        <p14:creationId xmlns:p14="http://schemas.microsoft.com/office/powerpoint/2010/main" val="30062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4519336A-0312-4DD7-BA16-5F2B566ED46F}" type="slidenum">
              <a:rPr lang="en-US"/>
              <a:pPr>
                <a:defRPr/>
              </a:pPr>
              <a:t>5</a:t>
            </a:fld>
            <a:endParaRPr lang="en-US" dirty="0"/>
          </a:p>
        </p:txBody>
      </p:sp>
      <p:sp>
        <p:nvSpPr>
          <p:cNvPr id="14340" name="Rectangle 2"/>
          <p:cNvSpPr>
            <a:spLocks noGrp="1" noChangeArrowheads="1"/>
          </p:cNvSpPr>
          <p:nvPr>
            <p:ph type="title"/>
          </p:nvPr>
        </p:nvSpPr>
        <p:spPr>
          <a:xfrm>
            <a:off x="484094" y="448235"/>
            <a:ext cx="8092639" cy="847165"/>
          </a:xfrm>
        </p:spPr>
        <p:txBody>
          <a:bodyPr>
            <a:normAutofit/>
          </a:bodyPr>
          <a:lstStyle/>
          <a:p>
            <a:pPr eaLnBrk="1" hangingPunct="1"/>
            <a:r>
              <a:rPr lang="en-US" sz="4400" b="1" dirty="0" smtClean="0">
                <a:solidFill>
                  <a:schemeClr val="accent1">
                    <a:lumMod val="75000"/>
                  </a:schemeClr>
                </a:solidFill>
              </a:rPr>
              <a:t>1-1 Conversations/</a:t>
            </a:r>
            <a:r>
              <a:rPr lang="en-US" sz="3600" b="1" dirty="0" smtClean="0">
                <a:solidFill>
                  <a:schemeClr val="accent1">
                    <a:lumMod val="75000"/>
                  </a:schemeClr>
                </a:solidFill>
              </a:rPr>
              <a:t>AHUY</a:t>
            </a:r>
          </a:p>
        </p:txBody>
      </p:sp>
      <p:sp>
        <p:nvSpPr>
          <p:cNvPr id="59395" name="Rectangle 3"/>
          <p:cNvSpPr>
            <a:spLocks noGrp="1" noChangeArrowheads="1"/>
          </p:cNvSpPr>
          <p:nvPr>
            <p:ph type="body" idx="1"/>
          </p:nvPr>
        </p:nvSpPr>
        <p:spPr>
          <a:xfrm>
            <a:off x="304800" y="1371600"/>
            <a:ext cx="8610600" cy="4800600"/>
          </a:xfrm>
        </p:spPr>
        <p:txBody>
          <a:bodyPr>
            <a:normAutofit fontScale="92500" lnSpcReduction="10000"/>
          </a:bodyPr>
          <a:lstStyle/>
          <a:p>
            <a:pPr marL="514350" lvl="0" indent="-514350">
              <a:spcBef>
                <a:spcPts val="600"/>
              </a:spcBef>
              <a:spcAft>
                <a:spcPts val="1200"/>
              </a:spcAft>
              <a:buClr>
                <a:schemeClr val="bg1">
                  <a:lumMod val="50000"/>
                </a:schemeClr>
              </a:buClr>
              <a:buFont typeface="+mj-lt"/>
              <a:buAutoNum type="arabicPeriod"/>
              <a:tabLst>
                <a:tab pos="1150938" algn="l"/>
              </a:tabLst>
              <a:defRPr/>
            </a:pPr>
            <a:r>
              <a:rPr lang="en-US" dirty="0" smtClean="0"/>
              <a:t>Introduction</a:t>
            </a:r>
            <a:r>
              <a:rPr lang="en-US" sz="2400" dirty="0" smtClean="0"/>
              <a:t>—Why </a:t>
            </a:r>
            <a:r>
              <a:rPr lang="en-US" sz="2400" dirty="0"/>
              <a:t>are you having the conversation now?</a:t>
            </a:r>
          </a:p>
          <a:p>
            <a:pPr marL="514350" indent="-514350">
              <a:spcBef>
                <a:spcPts val="600"/>
              </a:spcBef>
              <a:spcAft>
                <a:spcPts val="1200"/>
              </a:spcAft>
              <a:buClr>
                <a:schemeClr val="bg1">
                  <a:lumMod val="50000"/>
                </a:schemeClr>
              </a:buClr>
              <a:buFont typeface="+mj-lt"/>
              <a:buAutoNum type="arabicPeriod"/>
              <a:tabLst>
                <a:tab pos="463550" algn="l"/>
                <a:tab pos="914400" algn="l"/>
              </a:tabLst>
              <a:defRPr/>
            </a:pPr>
            <a:r>
              <a:rPr lang="en-US" dirty="0" smtClean="0"/>
              <a:t>Issues</a:t>
            </a:r>
            <a:r>
              <a:rPr lang="en-US" sz="2400" dirty="0"/>
              <a:t>—</a:t>
            </a:r>
            <a:r>
              <a:rPr lang="en-US" sz="2400" dirty="0" smtClean="0"/>
              <a:t>What </a:t>
            </a:r>
            <a:r>
              <a:rPr lang="en-US" sz="2400" dirty="0"/>
              <a:t>does your colleague care about? </a:t>
            </a:r>
            <a:r>
              <a:rPr lang="en-US" sz="2400" dirty="0" smtClean="0">
                <a:solidFill>
                  <a:schemeClr val="accent6">
                    <a:lumMod val="75000"/>
                    <a:lumOff val="25000"/>
                  </a:schemeClr>
                </a:solidFill>
              </a:rPr>
              <a:t>	</a:t>
            </a:r>
          </a:p>
          <a:p>
            <a:pPr marL="514350" indent="-514350">
              <a:spcBef>
                <a:spcPts val="600"/>
              </a:spcBef>
              <a:spcAft>
                <a:spcPts val="1200"/>
              </a:spcAft>
              <a:buClr>
                <a:schemeClr val="bg1">
                  <a:lumMod val="50000"/>
                </a:schemeClr>
              </a:buClr>
              <a:buFont typeface="+mj-lt"/>
              <a:buAutoNum type="arabicPeriod"/>
              <a:tabLst>
                <a:tab pos="463550" algn="l"/>
                <a:tab pos="914400" algn="l"/>
              </a:tabLst>
              <a:defRPr/>
            </a:pPr>
            <a:r>
              <a:rPr lang="en-US" b="1" dirty="0" smtClean="0">
                <a:solidFill>
                  <a:schemeClr val="accent1">
                    <a:lumMod val="75000"/>
                  </a:schemeClr>
                </a:solidFill>
              </a:rPr>
              <a:t>A</a:t>
            </a:r>
            <a:r>
              <a:rPr lang="en-US" b="1" dirty="0" smtClean="0">
                <a:solidFill>
                  <a:schemeClr val="accent6">
                    <a:lumMod val="75000"/>
                    <a:lumOff val="25000"/>
                  </a:schemeClr>
                </a:solidFill>
              </a:rPr>
              <a:t> 	</a:t>
            </a:r>
            <a:r>
              <a:rPr lang="en-US" dirty="0" smtClean="0"/>
              <a:t>Agitate push past comfort zone = </a:t>
            </a:r>
            <a:r>
              <a:rPr lang="en-US" b="1" dirty="0" smtClean="0">
                <a:solidFill>
                  <a:schemeClr val="accent1">
                    <a:lumMod val="75000"/>
                  </a:schemeClr>
                </a:solidFill>
              </a:rPr>
              <a:t>Anger</a:t>
            </a:r>
          </a:p>
          <a:p>
            <a:pPr marL="514350" indent="-514350" eaLnBrk="1" hangingPunct="1">
              <a:spcBef>
                <a:spcPts val="600"/>
              </a:spcBef>
              <a:spcAft>
                <a:spcPts val="1200"/>
              </a:spcAft>
              <a:buClr>
                <a:schemeClr val="bg1">
                  <a:lumMod val="50000"/>
                </a:schemeClr>
              </a:buClr>
              <a:buFont typeface="+mj-lt"/>
              <a:buAutoNum type="arabicPeriod"/>
              <a:tabLst>
                <a:tab pos="463550" algn="l"/>
                <a:tab pos="914400" algn="l"/>
              </a:tabLst>
              <a:defRPr/>
            </a:pPr>
            <a:r>
              <a:rPr lang="en-US" b="1" dirty="0" smtClean="0">
                <a:solidFill>
                  <a:schemeClr val="accent1">
                    <a:lumMod val="75000"/>
                  </a:schemeClr>
                </a:solidFill>
              </a:rPr>
              <a:t>H</a:t>
            </a:r>
            <a:r>
              <a:rPr lang="en-US" dirty="0" smtClean="0">
                <a:solidFill>
                  <a:schemeClr val="accent6">
                    <a:lumMod val="75000"/>
                    <a:lumOff val="25000"/>
                  </a:schemeClr>
                </a:solidFill>
              </a:rPr>
              <a:t>	</a:t>
            </a:r>
            <a:r>
              <a:rPr lang="en-US" dirty="0" smtClean="0"/>
              <a:t>Plan to Win =</a:t>
            </a:r>
            <a:r>
              <a:rPr lang="en-US" dirty="0" smtClean="0">
                <a:solidFill>
                  <a:schemeClr val="accent6">
                    <a:lumMod val="75000"/>
                    <a:lumOff val="25000"/>
                  </a:schemeClr>
                </a:solidFill>
              </a:rPr>
              <a:t> </a:t>
            </a:r>
            <a:r>
              <a:rPr lang="en-US" b="1" dirty="0" smtClean="0">
                <a:solidFill>
                  <a:schemeClr val="accent1">
                    <a:lumMod val="75000"/>
                  </a:schemeClr>
                </a:solidFill>
              </a:rPr>
              <a:t>Hope</a:t>
            </a:r>
          </a:p>
          <a:p>
            <a:pPr marL="514350" indent="-514350">
              <a:spcBef>
                <a:spcPts val="600"/>
              </a:spcBef>
              <a:spcAft>
                <a:spcPts val="1200"/>
              </a:spcAft>
              <a:buClr>
                <a:schemeClr val="bg1">
                  <a:lumMod val="50000"/>
                </a:schemeClr>
              </a:buClr>
              <a:buFont typeface="+mj-lt"/>
              <a:buAutoNum type="arabicPeriod"/>
              <a:tabLst>
                <a:tab pos="463550" algn="l"/>
                <a:tab pos="914400" algn="l"/>
              </a:tabLst>
              <a:defRPr/>
            </a:pPr>
            <a:r>
              <a:rPr lang="en-US" b="1" dirty="0" smtClean="0">
                <a:solidFill>
                  <a:schemeClr val="accent1">
                    <a:lumMod val="75000"/>
                  </a:schemeClr>
                </a:solidFill>
              </a:rPr>
              <a:t>U</a:t>
            </a:r>
            <a:r>
              <a:rPr lang="en-US" dirty="0" smtClean="0">
                <a:solidFill>
                  <a:schemeClr val="accent6">
                    <a:lumMod val="75000"/>
                    <a:lumOff val="25000"/>
                  </a:schemeClr>
                </a:solidFill>
              </a:rPr>
              <a:t>	</a:t>
            </a:r>
            <a:r>
              <a:rPr lang="en-US" dirty="0" smtClean="0"/>
              <a:t>The time is </a:t>
            </a:r>
            <a:r>
              <a:rPr lang="en-US" dirty="0"/>
              <a:t>now </a:t>
            </a:r>
            <a:r>
              <a:rPr lang="en-US" dirty="0" smtClean="0"/>
              <a:t>= </a:t>
            </a:r>
            <a:r>
              <a:rPr lang="en-US" b="1" dirty="0" smtClean="0">
                <a:solidFill>
                  <a:schemeClr val="accent1">
                    <a:lumMod val="75000"/>
                  </a:schemeClr>
                </a:solidFill>
              </a:rPr>
              <a:t>Urgency</a:t>
            </a:r>
            <a:endParaRPr lang="en-US" dirty="0" smtClean="0">
              <a:solidFill>
                <a:schemeClr val="accent1">
                  <a:lumMod val="75000"/>
                </a:schemeClr>
              </a:solidFill>
            </a:endParaRPr>
          </a:p>
          <a:p>
            <a:pPr marL="514350" indent="-514350">
              <a:lnSpc>
                <a:spcPct val="90000"/>
              </a:lnSpc>
              <a:spcAft>
                <a:spcPct val="25000"/>
              </a:spcAft>
              <a:buClr>
                <a:schemeClr val="bg1">
                  <a:lumMod val="50000"/>
                </a:schemeClr>
              </a:buClr>
              <a:buFont typeface="+mj-lt"/>
              <a:buAutoNum type="arabicPeriod"/>
              <a:tabLst>
                <a:tab pos="463550" algn="l"/>
                <a:tab pos="914400" algn="l"/>
              </a:tabLst>
              <a:defRPr/>
            </a:pPr>
            <a:r>
              <a:rPr lang="en-US" b="1" dirty="0" smtClean="0">
                <a:solidFill>
                  <a:schemeClr val="accent1">
                    <a:lumMod val="75000"/>
                  </a:schemeClr>
                </a:solidFill>
              </a:rPr>
              <a:t>Y</a:t>
            </a:r>
            <a:r>
              <a:rPr lang="en-US" dirty="0" smtClean="0">
                <a:solidFill>
                  <a:schemeClr val="accent6">
                    <a:lumMod val="75000"/>
                    <a:lumOff val="25000"/>
                  </a:schemeClr>
                </a:solidFill>
              </a:rPr>
              <a:t>	</a:t>
            </a:r>
            <a:r>
              <a:rPr lang="en-US" b="1" dirty="0" smtClean="0">
                <a:solidFill>
                  <a:schemeClr val="bg1">
                    <a:lumMod val="50000"/>
                  </a:schemeClr>
                </a:solidFill>
              </a:rPr>
              <a:t>The ask</a:t>
            </a:r>
            <a:r>
              <a:rPr lang="en-US" dirty="0" smtClean="0">
                <a:solidFill>
                  <a:schemeClr val="accent6">
                    <a:lumMod val="75000"/>
                    <a:lumOff val="25000"/>
                  </a:schemeClr>
                </a:solidFill>
              </a:rPr>
              <a:t> </a:t>
            </a:r>
            <a:r>
              <a:rPr lang="en-US" dirty="0" smtClean="0">
                <a:solidFill>
                  <a:schemeClr val="bg1">
                    <a:lumMod val="50000"/>
                  </a:schemeClr>
                </a:solidFill>
              </a:rPr>
              <a:t>—</a:t>
            </a:r>
            <a:r>
              <a:rPr lang="en-US" dirty="0" smtClean="0">
                <a:solidFill>
                  <a:schemeClr val="accent6">
                    <a:lumMod val="75000"/>
                    <a:lumOff val="25000"/>
                  </a:schemeClr>
                </a:solidFill>
              </a:rPr>
              <a:t> </a:t>
            </a:r>
            <a:r>
              <a:rPr lang="en-US" dirty="0" smtClean="0"/>
              <a:t>Be a part of the solution to               	make a difference = </a:t>
            </a:r>
            <a:r>
              <a:rPr lang="en-US" b="1" dirty="0" smtClean="0">
                <a:solidFill>
                  <a:schemeClr val="accent1">
                    <a:lumMod val="75000"/>
                  </a:schemeClr>
                </a:solidFill>
              </a:rPr>
              <a:t>You</a:t>
            </a:r>
          </a:p>
          <a:p>
            <a:pPr marL="514350" indent="-514350">
              <a:lnSpc>
                <a:spcPct val="90000"/>
              </a:lnSpc>
              <a:spcBef>
                <a:spcPts val="0"/>
              </a:spcBef>
              <a:spcAft>
                <a:spcPct val="25000"/>
              </a:spcAft>
              <a:buClr>
                <a:schemeClr val="bg1">
                  <a:lumMod val="50000"/>
                </a:schemeClr>
              </a:buClr>
              <a:buFont typeface="+mj-lt"/>
              <a:buAutoNum type="arabicPeriod"/>
              <a:tabLst>
                <a:tab pos="463550" algn="l"/>
                <a:tab pos="914400" algn="l"/>
              </a:tabLst>
              <a:defRPr/>
            </a:pPr>
            <a:r>
              <a:rPr lang="en-US" dirty="0" smtClean="0"/>
              <a:t>Closing</a:t>
            </a:r>
          </a:p>
          <a:p>
            <a:pPr eaLnBrk="1" hangingPunct="1">
              <a:lnSpc>
                <a:spcPct val="90000"/>
              </a:lnSpc>
              <a:spcAft>
                <a:spcPct val="25000"/>
              </a:spcAft>
              <a:buClr>
                <a:schemeClr val="accent2"/>
              </a:buClr>
              <a:buFontTx/>
              <a:buNone/>
              <a:defRPr/>
            </a:pPr>
            <a:endParaRPr lang="en-US" sz="3200" dirty="0" smtClean="0"/>
          </a:p>
        </p:txBody>
      </p:sp>
    </p:spTree>
    <p:extLst>
      <p:ext uri="{BB962C8B-B14F-4D97-AF65-F5344CB8AC3E}">
        <p14:creationId xmlns:p14="http://schemas.microsoft.com/office/powerpoint/2010/main" val="25989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Effect transition="in" filter="fade">
                                      <p:cBhvr>
                                        <p:cTn id="14" dur="1000"/>
                                        <p:tgtEl>
                                          <p:spTgt spid="59395">
                                            <p:txEl>
                                              <p:pRg st="1" end="1"/>
                                            </p:txEl>
                                          </p:spTgt>
                                        </p:tgtEl>
                                      </p:cBhvr>
                                    </p:animEffect>
                                    <p:anim calcmode="lin" valueType="num">
                                      <p:cBhvr>
                                        <p:cTn id="15"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fade">
                                      <p:cBhvr>
                                        <p:cTn id="21" dur="1000"/>
                                        <p:tgtEl>
                                          <p:spTgt spid="59395">
                                            <p:txEl>
                                              <p:pRg st="2" end="2"/>
                                            </p:txEl>
                                          </p:spTgt>
                                        </p:tgtEl>
                                      </p:cBhvr>
                                    </p:animEffect>
                                    <p:anim calcmode="lin" valueType="num">
                                      <p:cBhvr>
                                        <p:cTn id="2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395">
                                            <p:txEl>
                                              <p:pRg st="3" end="3"/>
                                            </p:txEl>
                                          </p:spTgt>
                                        </p:tgtEl>
                                        <p:attrNameLst>
                                          <p:attrName>style.visibility</p:attrName>
                                        </p:attrNameLst>
                                      </p:cBhvr>
                                      <p:to>
                                        <p:strVal val="visible"/>
                                      </p:to>
                                    </p:set>
                                    <p:animEffect transition="in" filter="fade">
                                      <p:cBhvr>
                                        <p:cTn id="28" dur="1000"/>
                                        <p:tgtEl>
                                          <p:spTgt spid="59395">
                                            <p:txEl>
                                              <p:pRg st="3" end="3"/>
                                            </p:txEl>
                                          </p:spTgt>
                                        </p:tgtEl>
                                      </p:cBhvr>
                                    </p:animEffect>
                                    <p:anim calcmode="lin" valueType="num">
                                      <p:cBhvr>
                                        <p:cTn id="29"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93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395">
                                            <p:txEl>
                                              <p:pRg st="4" end="4"/>
                                            </p:txEl>
                                          </p:spTgt>
                                        </p:tgtEl>
                                        <p:attrNameLst>
                                          <p:attrName>style.visibility</p:attrName>
                                        </p:attrNameLst>
                                      </p:cBhvr>
                                      <p:to>
                                        <p:strVal val="visible"/>
                                      </p:to>
                                    </p:set>
                                    <p:animEffect transition="in" filter="fade">
                                      <p:cBhvr>
                                        <p:cTn id="35" dur="1000"/>
                                        <p:tgtEl>
                                          <p:spTgt spid="59395">
                                            <p:txEl>
                                              <p:pRg st="4" end="4"/>
                                            </p:txEl>
                                          </p:spTgt>
                                        </p:tgtEl>
                                      </p:cBhvr>
                                    </p:animEffect>
                                    <p:anim calcmode="lin" valueType="num">
                                      <p:cBhvr>
                                        <p:cTn id="36"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93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395">
                                            <p:txEl>
                                              <p:pRg st="5" end="5"/>
                                            </p:txEl>
                                          </p:spTgt>
                                        </p:tgtEl>
                                        <p:attrNameLst>
                                          <p:attrName>style.visibility</p:attrName>
                                        </p:attrNameLst>
                                      </p:cBhvr>
                                      <p:to>
                                        <p:strVal val="visible"/>
                                      </p:to>
                                    </p:set>
                                    <p:animEffect transition="in" filter="fade">
                                      <p:cBhvr>
                                        <p:cTn id="42" dur="1000"/>
                                        <p:tgtEl>
                                          <p:spTgt spid="59395">
                                            <p:txEl>
                                              <p:pRg st="5" end="5"/>
                                            </p:txEl>
                                          </p:spTgt>
                                        </p:tgtEl>
                                      </p:cBhvr>
                                    </p:animEffect>
                                    <p:anim calcmode="lin" valueType="num">
                                      <p:cBhvr>
                                        <p:cTn id="43" dur="10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93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9395">
                                            <p:txEl>
                                              <p:pRg st="6" end="6"/>
                                            </p:txEl>
                                          </p:spTgt>
                                        </p:tgtEl>
                                        <p:attrNameLst>
                                          <p:attrName>style.visibility</p:attrName>
                                        </p:attrNameLst>
                                      </p:cBhvr>
                                      <p:to>
                                        <p:strVal val="visible"/>
                                      </p:to>
                                    </p:set>
                                    <p:animEffect transition="in" filter="fade">
                                      <p:cBhvr>
                                        <p:cTn id="49" dur="1000"/>
                                        <p:tgtEl>
                                          <p:spTgt spid="59395">
                                            <p:txEl>
                                              <p:pRg st="6" end="6"/>
                                            </p:txEl>
                                          </p:spTgt>
                                        </p:tgtEl>
                                      </p:cBhvr>
                                    </p:animEffect>
                                    <p:anim calcmode="lin" valueType="num">
                                      <p:cBhvr>
                                        <p:cTn id="50" dur="10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939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Users\ckurtz\AppData\Local\Microsoft\Windows\Temporary Internet Files\Content.IE5\1FQBNGK2\MC910215938[1].jpg"/>
          <p:cNvPicPr>
            <a:picLocks noChangeAspect="1" noChangeArrowheads="1"/>
          </p:cNvPicPr>
          <p:nvPr/>
        </p:nvPicPr>
        <p:blipFill>
          <a:blip r:embed="rId3" cstate="print"/>
          <a:srcRect/>
          <a:stretch>
            <a:fillRect/>
          </a:stretch>
        </p:blipFill>
        <p:spPr bwMode="auto">
          <a:xfrm>
            <a:off x="4625788" y="4572000"/>
            <a:ext cx="3908612" cy="1981200"/>
          </a:xfrm>
          <a:prstGeom prst="rect">
            <a:avLst/>
          </a:prstGeom>
          <a:noFill/>
          <a:ln w="9525">
            <a:noFill/>
            <a:miter lim="800000"/>
            <a:headEnd/>
            <a:tailEnd/>
          </a:ln>
        </p:spPr>
      </p:pic>
      <p:sp>
        <p:nvSpPr>
          <p:cNvPr id="4"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21F9A221-257C-4149-BB4B-A0F187843E3D}" type="slidenum">
              <a:rPr lang="en-US"/>
              <a:pPr>
                <a:defRPr/>
              </a:pPr>
              <a:t>6</a:t>
            </a:fld>
            <a:endParaRPr lang="en-US" dirty="0"/>
          </a:p>
        </p:txBody>
      </p:sp>
      <p:sp>
        <p:nvSpPr>
          <p:cNvPr id="15364" name="Rectangle 2"/>
          <p:cNvSpPr>
            <a:spLocks noGrp="1" noChangeArrowheads="1"/>
          </p:cNvSpPr>
          <p:nvPr>
            <p:ph type="title"/>
          </p:nvPr>
        </p:nvSpPr>
        <p:spPr>
          <a:xfrm>
            <a:off x="457200" y="228600"/>
            <a:ext cx="8077200" cy="1143000"/>
          </a:xfrm>
        </p:spPr>
        <p:txBody>
          <a:bodyPr>
            <a:normAutofit/>
          </a:bodyPr>
          <a:lstStyle/>
          <a:p>
            <a:r>
              <a:rPr lang="en-US" sz="4400" b="1" dirty="0" smtClean="0">
                <a:solidFill>
                  <a:schemeClr val="accent1">
                    <a:lumMod val="75000"/>
                  </a:schemeClr>
                </a:solidFill>
              </a:rPr>
              <a:t>1-1 Conversations/AHUY</a:t>
            </a:r>
            <a:endParaRPr lang="en-US" sz="4400" dirty="0" smtClean="0">
              <a:solidFill>
                <a:schemeClr val="accent1">
                  <a:lumMod val="75000"/>
                </a:schemeClr>
              </a:solidFill>
            </a:endParaRPr>
          </a:p>
        </p:txBody>
      </p:sp>
      <p:sp>
        <p:nvSpPr>
          <p:cNvPr id="59395" name="Rectangle 3"/>
          <p:cNvSpPr>
            <a:spLocks noGrp="1" noChangeArrowheads="1"/>
          </p:cNvSpPr>
          <p:nvPr>
            <p:ph type="body" idx="1"/>
          </p:nvPr>
        </p:nvSpPr>
        <p:spPr>
          <a:xfrm>
            <a:off x="457200" y="1600200"/>
            <a:ext cx="8229600" cy="4297363"/>
          </a:xfrm>
        </p:spPr>
        <p:txBody>
          <a:bodyPr/>
          <a:lstStyle/>
          <a:p>
            <a:pPr marL="0" indent="0" eaLnBrk="1" hangingPunct="1">
              <a:lnSpc>
                <a:spcPct val="90000"/>
              </a:lnSpc>
              <a:spcAft>
                <a:spcPct val="25000"/>
              </a:spcAft>
              <a:buClr>
                <a:schemeClr val="accent2"/>
              </a:buClr>
              <a:buNone/>
              <a:defRPr/>
            </a:pPr>
            <a:r>
              <a:rPr lang="en-US" sz="3200" b="1" dirty="0" smtClean="0">
                <a:solidFill>
                  <a:schemeClr val="tx2">
                    <a:lumMod val="60000"/>
                    <a:lumOff val="40000"/>
                  </a:schemeClr>
                </a:solidFill>
              </a:rPr>
              <a:t>Anger/Agitation</a:t>
            </a:r>
          </a:p>
          <a:p>
            <a:pPr marL="466725" lvl="1" indent="-466725" eaLnBrk="1" hangingPunct="1">
              <a:spcAft>
                <a:spcPts val="2400"/>
              </a:spcAft>
              <a:buClr>
                <a:schemeClr val="accent1">
                  <a:lumMod val="75000"/>
                </a:schemeClr>
              </a:buClr>
              <a:buFont typeface="Wingdings" panose="05000000000000000000" pitchFamily="2" charset="2"/>
              <a:buChar char="§"/>
              <a:defRPr/>
            </a:pPr>
            <a:r>
              <a:rPr lang="en-US" sz="2800" dirty="0" smtClean="0">
                <a:ea typeface="+mn-ea"/>
                <a:cs typeface="+mn-cs"/>
              </a:rPr>
              <a:t>To take action, people need to be a little more angry than they are afraid</a:t>
            </a:r>
          </a:p>
          <a:p>
            <a:pPr marL="466725" lvl="1" indent="-466725" eaLnBrk="1" hangingPunct="1">
              <a:buClr>
                <a:schemeClr val="accent1">
                  <a:lumMod val="75000"/>
                </a:schemeClr>
              </a:buClr>
              <a:buFont typeface="Wingdings" panose="05000000000000000000" pitchFamily="2" charset="2"/>
              <a:buChar char="§"/>
              <a:defRPr/>
            </a:pPr>
            <a:r>
              <a:rPr lang="en-US" sz="2800" dirty="0" smtClean="0">
                <a:ea typeface="+mn-ea"/>
                <a:cs typeface="+mn-cs"/>
              </a:rPr>
              <a:t>As organizers, we need to inspire “righteous indignation” to   help people act.</a:t>
            </a:r>
          </a:p>
          <a:p>
            <a:pPr lvl="2" eaLnBrk="1" hangingPunct="1">
              <a:lnSpc>
                <a:spcPct val="90000"/>
              </a:lnSpc>
              <a:spcAft>
                <a:spcPct val="25000"/>
              </a:spcAft>
              <a:buClr>
                <a:schemeClr val="accent2"/>
              </a:buClr>
              <a:buFontTx/>
              <a:buNone/>
              <a:defRPr/>
            </a:pPr>
            <a:endParaRPr lang="en-US" sz="2800" dirty="0" smtClean="0"/>
          </a:p>
          <a:p>
            <a:pPr eaLnBrk="1" hangingPunct="1">
              <a:lnSpc>
                <a:spcPct val="90000"/>
              </a:lnSpc>
              <a:spcAft>
                <a:spcPct val="25000"/>
              </a:spcAft>
              <a:buClr>
                <a:schemeClr val="accent2"/>
              </a:buClr>
              <a:buFont typeface="Wingdings" pitchFamily="2" charset="2"/>
              <a:buChar char="§"/>
              <a:defRPr/>
            </a:pPr>
            <a:endParaRPr lang="en-US" sz="3200" dirty="0" smtClean="0"/>
          </a:p>
        </p:txBody>
      </p:sp>
    </p:spTree>
    <p:extLst>
      <p:ext uri="{BB962C8B-B14F-4D97-AF65-F5344CB8AC3E}">
        <p14:creationId xmlns:p14="http://schemas.microsoft.com/office/powerpoint/2010/main" val="155750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Effect transition="in" filter="fade">
                                      <p:cBhvr>
                                        <p:cTn id="14" dur="1000"/>
                                        <p:tgtEl>
                                          <p:spTgt spid="59395">
                                            <p:txEl>
                                              <p:pRg st="1" end="1"/>
                                            </p:txEl>
                                          </p:spTgt>
                                        </p:tgtEl>
                                      </p:cBhvr>
                                    </p:animEffect>
                                    <p:anim calcmode="lin" valueType="num">
                                      <p:cBhvr>
                                        <p:cTn id="15"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fade">
                                      <p:cBhvr>
                                        <p:cTn id="21" dur="1000"/>
                                        <p:tgtEl>
                                          <p:spTgt spid="59395">
                                            <p:txEl>
                                              <p:pRg st="2" end="2"/>
                                            </p:txEl>
                                          </p:spTgt>
                                        </p:tgtEl>
                                      </p:cBhvr>
                                    </p:animEffect>
                                    <p:anim calcmode="lin" valueType="num">
                                      <p:cBhvr>
                                        <p:cTn id="2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EC71E45D-9ACA-4E45-826C-EB70221A4CD4}" type="slidenum">
              <a:rPr lang="en-US"/>
              <a:pPr>
                <a:defRPr/>
              </a:pPr>
              <a:t>7</a:t>
            </a:fld>
            <a:endParaRPr lang="en-US"/>
          </a:p>
        </p:txBody>
      </p:sp>
      <p:sp>
        <p:nvSpPr>
          <p:cNvPr id="16387" name="Rectangle 2"/>
          <p:cNvSpPr>
            <a:spLocks noGrp="1" noChangeArrowheads="1"/>
          </p:cNvSpPr>
          <p:nvPr>
            <p:ph type="title"/>
          </p:nvPr>
        </p:nvSpPr>
        <p:spPr>
          <a:xfrm>
            <a:off x="457200" y="419100"/>
            <a:ext cx="8001000" cy="685800"/>
          </a:xfrm>
        </p:spPr>
        <p:txBody>
          <a:bodyPr/>
          <a:lstStyle/>
          <a:p>
            <a:r>
              <a:rPr lang="en-US" sz="4400" b="1" dirty="0">
                <a:solidFill>
                  <a:schemeClr val="accent1">
                    <a:lumMod val="75000"/>
                  </a:schemeClr>
                </a:solidFill>
              </a:rPr>
              <a:t>1-1 Conversations/AHUY</a:t>
            </a:r>
            <a:endParaRPr lang="en-US" sz="4400" dirty="0" smtClean="0">
              <a:solidFill>
                <a:schemeClr val="accent1">
                  <a:lumMod val="75000"/>
                </a:schemeClr>
              </a:solidFill>
            </a:endParaRPr>
          </a:p>
        </p:txBody>
      </p:sp>
      <p:sp>
        <p:nvSpPr>
          <p:cNvPr id="59395" name="Rectangle 3"/>
          <p:cNvSpPr>
            <a:spLocks noGrp="1" noChangeArrowheads="1"/>
          </p:cNvSpPr>
          <p:nvPr>
            <p:ph type="body" idx="1"/>
          </p:nvPr>
        </p:nvSpPr>
        <p:spPr>
          <a:xfrm>
            <a:off x="457200" y="1362634"/>
            <a:ext cx="8229600" cy="5190565"/>
          </a:xfrm>
        </p:spPr>
        <p:txBody>
          <a:bodyPr/>
          <a:lstStyle/>
          <a:p>
            <a:pPr eaLnBrk="1" hangingPunct="1">
              <a:lnSpc>
                <a:spcPct val="90000"/>
              </a:lnSpc>
              <a:spcAft>
                <a:spcPts val="0"/>
              </a:spcAft>
              <a:buClr>
                <a:schemeClr val="accent2"/>
              </a:buClr>
              <a:buNone/>
              <a:defRPr/>
            </a:pPr>
            <a:r>
              <a:rPr lang="en-US" sz="3200" b="1" dirty="0" smtClean="0">
                <a:solidFill>
                  <a:schemeClr val="tx2">
                    <a:lumMod val="60000"/>
                    <a:lumOff val="40000"/>
                  </a:schemeClr>
                </a:solidFill>
              </a:rPr>
              <a:t>Hope</a:t>
            </a:r>
          </a:p>
          <a:p>
            <a:pPr marL="457200" lvl="1" indent="-457200" eaLnBrk="1" hangingPunct="1">
              <a:buClr>
                <a:schemeClr val="accent1">
                  <a:lumMod val="75000"/>
                </a:schemeClr>
              </a:buClr>
              <a:buFont typeface="Wingdings" panose="05000000000000000000" pitchFamily="2" charset="2"/>
              <a:buChar char="§"/>
              <a:defRPr/>
            </a:pPr>
            <a:r>
              <a:rPr lang="en-US" dirty="0" smtClean="0">
                <a:ea typeface="+mn-ea"/>
                <a:cs typeface="+mn-cs"/>
              </a:rPr>
              <a:t>Believe change is possible.  </a:t>
            </a:r>
          </a:p>
          <a:p>
            <a:pPr marL="457200" lvl="1" indent="-457200" eaLnBrk="1" hangingPunct="1">
              <a:spcAft>
                <a:spcPts val="1200"/>
              </a:spcAft>
              <a:buClr>
                <a:schemeClr val="accent1">
                  <a:lumMod val="75000"/>
                </a:schemeClr>
              </a:buClr>
              <a:buFont typeface="Wingdings" panose="05000000000000000000" pitchFamily="2" charset="2"/>
              <a:buChar char="§"/>
              <a:defRPr/>
            </a:pPr>
            <a:r>
              <a:rPr lang="en-US" dirty="0" smtClean="0">
                <a:ea typeface="+mn-ea"/>
                <a:cs typeface="+mn-cs"/>
              </a:rPr>
              <a:t>To create hope, we paint a picture of </a:t>
            </a:r>
            <a:r>
              <a:rPr lang="en-US" b="1" i="1" dirty="0" smtClean="0">
                <a:ea typeface="+mn-ea"/>
                <a:cs typeface="+mn-cs"/>
              </a:rPr>
              <a:t>the plan to win </a:t>
            </a:r>
            <a:r>
              <a:rPr lang="en-US" dirty="0" smtClean="0">
                <a:ea typeface="+mn-ea"/>
                <a:cs typeface="+mn-cs"/>
              </a:rPr>
              <a:t>that is:</a:t>
            </a:r>
          </a:p>
          <a:p>
            <a:pPr marL="806450" lvl="2" indent="-339725" eaLnBrk="1" hangingPunct="1">
              <a:spcBef>
                <a:spcPts val="0"/>
              </a:spcBef>
              <a:spcAft>
                <a:spcPts val="1200"/>
              </a:spcAft>
              <a:buFont typeface="Wingdings" panose="05000000000000000000" pitchFamily="2" charset="2"/>
              <a:buChar char="Ø"/>
              <a:defRPr/>
            </a:pPr>
            <a:r>
              <a:rPr lang="en-US" sz="2400" b="1" dirty="0" smtClean="0">
                <a:ea typeface="+mn-ea"/>
                <a:cs typeface="+mn-cs"/>
              </a:rPr>
              <a:t>Specific </a:t>
            </a:r>
            <a:r>
              <a:rPr lang="en-US" sz="2400" i="1" dirty="0" smtClean="0">
                <a:ea typeface="+mn-ea"/>
                <a:cs typeface="+mn-cs"/>
              </a:rPr>
              <a:t>The steps are clear―people can understand it</a:t>
            </a:r>
          </a:p>
          <a:p>
            <a:pPr marL="806450" lvl="2" indent="-339725" eaLnBrk="1" hangingPunct="1">
              <a:spcBef>
                <a:spcPts val="0"/>
              </a:spcBef>
              <a:spcAft>
                <a:spcPts val="1200"/>
              </a:spcAft>
              <a:buFont typeface="Wingdings" panose="05000000000000000000" pitchFamily="2" charset="2"/>
              <a:buChar char="Ø"/>
              <a:defRPr/>
            </a:pPr>
            <a:r>
              <a:rPr lang="en-US" sz="2400" b="1" dirty="0" smtClean="0">
                <a:ea typeface="+mn-ea"/>
                <a:cs typeface="+mn-cs"/>
              </a:rPr>
              <a:t>Achievable</a:t>
            </a:r>
            <a:r>
              <a:rPr lang="en-US" sz="2400" dirty="0" smtClean="0">
                <a:ea typeface="+mn-ea"/>
                <a:cs typeface="+mn-cs"/>
              </a:rPr>
              <a:t> </a:t>
            </a:r>
            <a:r>
              <a:rPr lang="en-US" sz="2400" i="1" dirty="0" smtClean="0">
                <a:ea typeface="+mn-ea"/>
                <a:cs typeface="+mn-cs"/>
              </a:rPr>
              <a:t>It is possible―the plan has            worked  in the past or is working now</a:t>
            </a:r>
          </a:p>
          <a:p>
            <a:pPr marL="806450" lvl="2" indent="-339725" eaLnBrk="1" hangingPunct="1">
              <a:spcBef>
                <a:spcPts val="0"/>
              </a:spcBef>
              <a:spcAft>
                <a:spcPts val="600"/>
              </a:spcAft>
              <a:buFont typeface="Wingdings" panose="05000000000000000000" pitchFamily="2" charset="2"/>
              <a:buChar char="Ø"/>
              <a:defRPr/>
            </a:pPr>
            <a:r>
              <a:rPr lang="en-US" sz="2400" b="1" dirty="0" smtClean="0"/>
              <a:t>Credible</a:t>
            </a:r>
            <a:r>
              <a:rPr lang="en-US" sz="2400" dirty="0" smtClean="0"/>
              <a:t> </a:t>
            </a:r>
            <a:r>
              <a:rPr lang="en-US" sz="2400" i="1" dirty="0" smtClean="0"/>
              <a:t>Plausible--it can happen here</a:t>
            </a:r>
          </a:p>
          <a:p>
            <a:pPr marL="806450" lvl="2" indent="-339725" eaLnBrk="1" hangingPunct="1">
              <a:spcBef>
                <a:spcPts val="0"/>
              </a:spcBef>
              <a:spcAft>
                <a:spcPts val="0"/>
              </a:spcAft>
              <a:buFont typeface="Wingdings" panose="05000000000000000000" pitchFamily="2" charset="2"/>
              <a:buChar char="Ø"/>
              <a:defRPr/>
            </a:pPr>
            <a:r>
              <a:rPr lang="en-US" sz="2400" b="1" dirty="0" smtClean="0">
                <a:ea typeface="+mn-ea"/>
                <a:cs typeface="+mn-cs"/>
              </a:rPr>
              <a:t>Meaningful</a:t>
            </a:r>
            <a:r>
              <a:rPr lang="en-US" sz="2400" dirty="0" smtClean="0">
                <a:ea typeface="+mn-ea"/>
                <a:cs typeface="+mn-cs"/>
              </a:rPr>
              <a:t> </a:t>
            </a:r>
            <a:r>
              <a:rPr lang="en-US" sz="2400" i="1" dirty="0" smtClean="0">
                <a:ea typeface="+mn-ea"/>
                <a:cs typeface="+mn-cs"/>
              </a:rPr>
              <a:t>The results will make a difference</a:t>
            </a:r>
            <a:endParaRPr lang="en-US" sz="2400" dirty="0" smtClean="0">
              <a:ea typeface="+mn-ea"/>
              <a:cs typeface="+mn-cs"/>
            </a:endParaRPr>
          </a:p>
          <a:p>
            <a:pPr lvl="2" eaLnBrk="1" hangingPunct="1">
              <a:lnSpc>
                <a:spcPct val="90000"/>
              </a:lnSpc>
              <a:spcAft>
                <a:spcPct val="25000"/>
              </a:spcAft>
              <a:buClr>
                <a:schemeClr val="accent2"/>
              </a:buClr>
              <a:buFont typeface="Wingdings" pitchFamily="2" charset="2"/>
              <a:buChar char="§"/>
              <a:defRPr/>
            </a:pPr>
            <a:endParaRPr lang="en-US" sz="2800" dirty="0" smtClean="0"/>
          </a:p>
          <a:p>
            <a:pPr eaLnBrk="1" hangingPunct="1">
              <a:lnSpc>
                <a:spcPct val="90000"/>
              </a:lnSpc>
              <a:spcAft>
                <a:spcPct val="25000"/>
              </a:spcAft>
              <a:buClr>
                <a:schemeClr val="accent2"/>
              </a:buClr>
              <a:buFont typeface="Wingdings" pitchFamily="2" charset="2"/>
              <a:buChar char="§"/>
              <a:defRPr/>
            </a:pPr>
            <a:endParaRPr lang="en-US" sz="3200" dirty="0" smtClean="0"/>
          </a:p>
        </p:txBody>
      </p:sp>
      <p:pic>
        <p:nvPicPr>
          <p:cNvPr id="16389" name="Picture 5" descr="C:\Users\ckurtz\AppData\Local\Microsoft\Windows\Temporary Internet Files\Content.IE5\0GO17B4G\MC900391042[2].wmf"/>
          <p:cNvPicPr>
            <a:picLocks noChangeAspect="1" noChangeArrowheads="1"/>
          </p:cNvPicPr>
          <p:nvPr/>
        </p:nvPicPr>
        <p:blipFill>
          <a:blip r:embed="rId3" cstate="print"/>
          <a:srcRect/>
          <a:stretch>
            <a:fillRect/>
          </a:stretch>
        </p:blipFill>
        <p:spPr bwMode="auto">
          <a:xfrm>
            <a:off x="7081024" y="3110752"/>
            <a:ext cx="1605776" cy="2465295"/>
          </a:xfrm>
          <a:prstGeom prst="rect">
            <a:avLst/>
          </a:prstGeom>
          <a:noFill/>
          <a:ln w="9525">
            <a:noFill/>
            <a:miter lim="800000"/>
            <a:headEnd/>
            <a:tailEnd/>
          </a:ln>
        </p:spPr>
      </p:pic>
    </p:spTree>
    <p:extLst>
      <p:ext uri="{BB962C8B-B14F-4D97-AF65-F5344CB8AC3E}">
        <p14:creationId xmlns:p14="http://schemas.microsoft.com/office/powerpoint/2010/main" val="40458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Effect transition="in" filter="fade">
                                      <p:cBhvr>
                                        <p:cTn id="14" dur="1000"/>
                                        <p:tgtEl>
                                          <p:spTgt spid="59395">
                                            <p:txEl>
                                              <p:pRg st="1" end="1"/>
                                            </p:txEl>
                                          </p:spTgt>
                                        </p:tgtEl>
                                      </p:cBhvr>
                                    </p:animEffect>
                                    <p:anim calcmode="lin" valueType="num">
                                      <p:cBhvr>
                                        <p:cTn id="15"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fade">
                                      <p:cBhvr>
                                        <p:cTn id="21" dur="1000"/>
                                        <p:tgtEl>
                                          <p:spTgt spid="59395">
                                            <p:txEl>
                                              <p:pRg st="2" end="2"/>
                                            </p:txEl>
                                          </p:spTgt>
                                        </p:tgtEl>
                                      </p:cBhvr>
                                    </p:animEffect>
                                    <p:anim calcmode="lin" valueType="num">
                                      <p:cBhvr>
                                        <p:cTn id="2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395">
                                            <p:txEl>
                                              <p:pRg st="3" end="3"/>
                                            </p:txEl>
                                          </p:spTgt>
                                        </p:tgtEl>
                                        <p:attrNameLst>
                                          <p:attrName>style.visibility</p:attrName>
                                        </p:attrNameLst>
                                      </p:cBhvr>
                                      <p:to>
                                        <p:strVal val="visible"/>
                                      </p:to>
                                    </p:set>
                                    <p:animEffect transition="in" filter="fade">
                                      <p:cBhvr>
                                        <p:cTn id="28" dur="1000"/>
                                        <p:tgtEl>
                                          <p:spTgt spid="59395">
                                            <p:txEl>
                                              <p:pRg st="3" end="3"/>
                                            </p:txEl>
                                          </p:spTgt>
                                        </p:tgtEl>
                                      </p:cBhvr>
                                    </p:animEffect>
                                    <p:anim calcmode="lin" valueType="num">
                                      <p:cBhvr>
                                        <p:cTn id="29"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93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395">
                                            <p:txEl>
                                              <p:pRg st="4" end="4"/>
                                            </p:txEl>
                                          </p:spTgt>
                                        </p:tgtEl>
                                        <p:attrNameLst>
                                          <p:attrName>style.visibility</p:attrName>
                                        </p:attrNameLst>
                                      </p:cBhvr>
                                      <p:to>
                                        <p:strVal val="visible"/>
                                      </p:to>
                                    </p:set>
                                    <p:animEffect transition="in" filter="fade">
                                      <p:cBhvr>
                                        <p:cTn id="35" dur="1000"/>
                                        <p:tgtEl>
                                          <p:spTgt spid="59395">
                                            <p:txEl>
                                              <p:pRg st="4" end="4"/>
                                            </p:txEl>
                                          </p:spTgt>
                                        </p:tgtEl>
                                      </p:cBhvr>
                                    </p:animEffect>
                                    <p:anim calcmode="lin" valueType="num">
                                      <p:cBhvr>
                                        <p:cTn id="36"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93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395">
                                            <p:txEl>
                                              <p:pRg st="6" end="6"/>
                                            </p:txEl>
                                          </p:spTgt>
                                        </p:tgtEl>
                                        <p:attrNameLst>
                                          <p:attrName>style.visibility</p:attrName>
                                        </p:attrNameLst>
                                      </p:cBhvr>
                                      <p:to>
                                        <p:strVal val="visible"/>
                                      </p:to>
                                    </p:set>
                                    <p:animEffect transition="in" filter="fade">
                                      <p:cBhvr>
                                        <p:cTn id="42" dur="1000"/>
                                        <p:tgtEl>
                                          <p:spTgt spid="59395">
                                            <p:txEl>
                                              <p:pRg st="6" end="6"/>
                                            </p:txEl>
                                          </p:spTgt>
                                        </p:tgtEl>
                                      </p:cBhvr>
                                    </p:animEffect>
                                    <p:anim calcmode="lin" valueType="num">
                                      <p:cBhvr>
                                        <p:cTn id="43" dur="10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939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9395">
                                            <p:txEl>
                                              <p:pRg st="5" end="5"/>
                                            </p:txEl>
                                          </p:spTgt>
                                        </p:tgtEl>
                                        <p:attrNameLst>
                                          <p:attrName>style.visibility</p:attrName>
                                        </p:attrNameLst>
                                      </p:cBhvr>
                                      <p:to>
                                        <p:strVal val="visible"/>
                                      </p:to>
                                    </p:set>
                                    <p:animEffect transition="in" filter="fade">
                                      <p:cBhvr>
                                        <p:cTn id="49" dur="1000"/>
                                        <p:tgtEl>
                                          <p:spTgt spid="59395">
                                            <p:txEl>
                                              <p:pRg st="5" end="5"/>
                                            </p:txEl>
                                          </p:spTgt>
                                        </p:tgtEl>
                                      </p:cBhvr>
                                    </p:animEffect>
                                    <p:anim calcmode="lin" valueType="num">
                                      <p:cBhvr>
                                        <p:cTn id="50" dur="10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939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D485FD43-484B-4E32-9182-D0286F4F6419}" type="slidenum">
              <a:rPr lang="en-US"/>
              <a:pPr>
                <a:defRPr/>
              </a:pPr>
              <a:t>8</a:t>
            </a:fld>
            <a:endParaRPr lang="en-US"/>
          </a:p>
        </p:txBody>
      </p:sp>
      <p:sp>
        <p:nvSpPr>
          <p:cNvPr id="17411" name="Rectangle 2"/>
          <p:cNvSpPr>
            <a:spLocks noGrp="1" noChangeArrowheads="1"/>
          </p:cNvSpPr>
          <p:nvPr>
            <p:ph type="title"/>
          </p:nvPr>
        </p:nvSpPr>
        <p:spPr>
          <a:xfrm>
            <a:off x="440267" y="353291"/>
            <a:ext cx="8229600" cy="685800"/>
          </a:xfrm>
        </p:spPr>
        <p:txBody>
          <a:bodyPr/>
          <a:lstStyle/>
          <a:p>
            <a:r>
              <a:rPr lang="en-US" sz="4400" b="1" dirty="0">
                <a:solidFill>
                  <a:schemeClr val="accent1">
                    <a:lumMod val="75000"/>
                  </a:schemeClr>
                </a:solidFill>
              </a:rPr>
              <a:t>1-1 </a:t>
            </a:r>
            <a:r>
              <a:rPr lang="en-US" sz="4400" b="1" dirty="0" smtClean="0">
                <a:solidFill>
                  <a:schemeClr val="accent1">
                    <a:lumMod val="75000"/>
                  </a:schemeClr>
                </a:solidFill>
              </a:rPr>
              <a:t>Conversations/AHUY</a:t>
            </a:r>
            <a:endParaRPr lang="en-US" sz="4400" dirty="0" smtClean="0">
              <a:solidFill>
                <a:schemeClr val="accent1">
                  <a:lumMod val="75000"/>
                </a:schemeClr>
              </a:solidFill>
            </a:endParaRPr>
          </a:p>
        </p:txBody>
      </p:sp>
      <p:sp>
        <p:nvSpPr>
          <p:cNvPr id="59395" name="Rectangle 3"/>
          <p:cNvSpPr>
            <a:spLocks noGrp="1" noChangeArrowheads="1"/>
          </p:cNvSpPr>
          <p:nvPr>
            <p:ph type="body" idx="1"/>
          </p:nvPr>
        </p:nvSpPr>
        <p:spPr>
          <a:xfrm>
            <a:off x="440267" y="1272988"/>
            <a:ext cx="8229600" cy="4681195"/>
          </a:xfrm>
        </p:spPr>
        <p:txBody>
          <a:bodyPr/>
          <a:lstStyle/>
          <a:p>
            <a:pPr marL="0" indent="0" eaLnBrk="1" hangingPunct="1">
              <a:lnSpc>
                <a:spcPct val="90000"/>
              </a:lnSpc>
              <a:spcAft>
                <a:spcPct val="25000"/>
              </a:spcAft>
              <a:buClr>
                <a:schemeClr val="accent2"/>
              </a:buClr>
              <a:buNone/>
              <a:defRPr/>
            </a:pPr>
            <a:r>
              <a:rPr lang="en-US" sz="3200" b="1" dirty="0" smtClean="0">
                <a:solidFill>
                  <a:schemeClr val="accent1">
                    <a:lumMod val="75000"/>
                  </a:schemeClr>
                </a:solidFill>
              </a:rPr>
              <a:t>Urgency</a:t>
            </a:r>
          </a:p>
          <a:p>
            <a:pPr marL="0" indent="0" algn="ctr" eaLnBrk="1" hangingPunct="1">
              <a:lnSpc>
                <a:spcPct val="90000"/>
              </a:lnSpc>
              <a:spcAft>
                <a:spcPts val="1800"/>
              </a:spcAft>
              <a:buClr>
                <a:schemeClr val="accent2"/>
              </a:buClr>
              <a:buFontTx/>
              <a:buNone/>
              <a:defRPr/>
            </a:pPr>
            <a:r>
              <a:rPr lang="en-US" dirty="0" smtClean="0"/>
              <a:t>“A good organizer must be able to charge    an issue with a supreme sense of urgency.”				                       </a:t>
            </a:r>
            <a:r>
              <a:rPr lang="en-US" sz="2400" dirty="0" smtClean="0"/>
              <a:t>Fred Ross</a:t>
            </a:r>
          </a:p>
          <a:p>
            <a:pPr marL="466725" lvl="1" indent="-466725" eaLnBrk="1" hangingPunct="1">
              <a:lnSpc>
                <a:spcPct val="90000"/>
              </a:lnSpc>
              <a:spcAft>
                <a:spcPts val="1200"/>
              </a:spcAft>
              <a:buClr>
                <a:schemeClr val="accent1">
                  <a:lumMod val="75000"/>
                </a:schemeClr>
              </a:buClr>
              <a:buFont typeface="Wingdings" panose="05000000000000000000" pitchFamily="2" charset="2"/>
              <a:buChar char="§"/>
              <a:defRPr/>
            </a:pPr>
            <a:r>
              <a:rPr lang="en-US" sz="2800" dirty="0" smtClean="0">
                <a:ea typeface="+mn-ea"/>
                <a:cs typeface="+mn-cs"/>
              </a:rPr>
              <a:t>Use goals and deadlines to create a sense of urgency</a:t>
            </a:r>
          </a:p>
          <a:p>
            <a:pPr marL="466725" lvl="1" indent="-466725" eaLnBrk="1" hangingPunct="1">
              <a:lnSpc>
                <a:spcPct val="90000"/>
              </a:lnSpc>
              <a:spcBef>
                <a:spcPts val="0"/>
              </a:spcBef>
              <a:spcAft>
                <a:spcPts val="1200"/>
              </a:spcAft>
              <a:buClr>
                <a:schemeClr val="accent1">
                  <a:lumMod val="75000"/>
                </a:schemeClr>
              </a:buClr>
              <a:buFont typeface="Wingdings" panose="05000000000000000000" pitchFamily="2" charset="2"/>
              <a:buChar char="§"/>
              <a:defRPr/>
            </a:pPr>
            <a:r>
              <a:rPr lang="en-US" sz="2800" dirty="0" smtClean="0">
                <a:ea typeface="+mn-ea"/>
                <a:cs typeface="+mn-cs"/>
              </a:rPr>
              <a:t>No natural deadlines― create them</a:t>
            </a:r>
          </a:p>
          <a:p>
            <a:pPr lvl="2" eaLnBrk="1" hangingPunct="1">
              <a:lnSpc>
                <a:spcPct val="90000"/>
              </a:lnSpc>
              <a:spcAft>
                <a:spcPct val="25000"/>
              </a:spcAft>
              <a:buClr>
                <a:schemeClr val="accent2"/>
              </a:buClr>
              <a:buFont typeface="Wingdings" pitchFamily="2" charset="2"/>
              <a:buChar char="§"/>
              <a:defRPr/>
            </a:pPr>
            <a:endParaRPr lang="en-US" sz="2800" dirty="0" smtClean="0"/>
          </a:p>
          <a:p>
            <a:pPr eaLnBrk="1" hangingPunct="1">
              <a:lnSpc>
                <a:spcPct val="90000"/>
              </a:lnSpc>
              <a:spcAft>
                <a:spcPct val="25000"/>
              </a:spcAft>
              <a:buClr>
                <a:schemeClr val="accent2"/>
              </a:buClr>
              <a:buFont typeface="Wingdings" pitchFamily="2" charset="2"/>
              <a:buChar char="§"/>
              <a:defRPr/>
            </a:pPr>
            <a:endParaRPr lang="en-US" sz="3200" dirty="0" smtClean="0"/>
          </a:p>
        </p:txBody>
      </p:sp>
      <p:pic>
        <p:nvPicPr>
          <p:cNvPr id="17413" name="Picture 5" descr="C:\Users\ckurtz\AppData\Local\Microsoft\Windows\Temporary Internet Files\Content.IE5\MGSI541D\MP900444193[2].jpg"/>
          <p:cNvPicPr>
            <a:picLocks noChangeAspect="1" noChangeArrowheads="1"/>
          </p:cNvPicPr>
          <p:nvPr/>
        </p:nvPicPr>
        <p:blipFill>
          <a:blip r:embed="rId3" cstate="print"/>
          <a:srcRect/>
          <a:stretch>
            <a:fillRect/>
          </a:stretch>
        </p:blipFill>
        <p:spPr bwMode="auto">
          <a:xfrm>
            <a:off x="4697506" y="5181600"/>
            <a:ext cx="3733479" cy="1371600"/>
          </a:xfrm>
          <a:prstGeom prst="rect">
            <a:avLst/>
          </a:prstGeom>
          <a:noFill/>
          <a:ln w="9525">
            <a:noFill/>
            <a:miter lim="800000"/>
            <a:headEnd/>
            <a:tailEnd/>
          </a:ln>
        </p:spPr>
      </p:pic>
    </p:spTree>
    <p:extLst>
      <p:ext uri="{BB962C8B-B14F-4D97-AF65-F5344CB8AC3E}">
        <p14:creationId xmlns:p14="http://schemas.microsoft.com/office/powerpoint/2010/main" val="41183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Effect transition="in" filter="fade">
                                      <p:cBhvr>
                                        <p:cTn id="14" dur="1000"/>
                                        <p:tgtEl>
                                          <p:spTgt spid="59395">
                                            <p:txEl>
                                              <p:pRg st="1" end="1"/>
                                            </p:txEl>
                                          </p:spTgt>
                                        </p:tgtEl>
                                      </p:cBhvr>
                                    </p:animEffect>
                                    <p:anim calcmode="lin" valueType="num">
                                      <p:cBhvr>
                                        <p:cTn id="15"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fade">
                                      <p:cBhvr>
                                        <p:cTn id="21" dur="1000"/>
                                        <p:tgtEl>
                                          <p:spTgt spid="59395">
                                            <p:txEl>
                                              <p:pRg st="2" end="2"/>
                                            </p:txEl>
                                          </p:spTgt>
                                        </p:tgtEl>
                                      </p:cBhvr>
                                    </p:animEffect>
                                    <p:anim calcmode="lin" valueType="num">
                                      <p:cBhvr>
                                        <p:cTn id="2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395">
                                            <p:txEl>
                                              <p:pRg st="3" end="3"/>
                                            </p:txEl>
                                          </p:spTgt>
                                        </p:tgtEl>
                                        <p:attrNameLst>
                                          <p:attrName>style.visibility</p:attrName>
                                        </p:attrNameLst>
                                      </p:cBhvr>
                                      <p:to>
                                        <p:strVal val="visible"/>
                                      </p:to>
                                    </p:set>
                                    <p:animEffect transition="in" filter="fade">
                                      <p:cBhvr>
                                        <p:cTn id="28" dur="1000"/>
                                        <p:tgtEl>
                                          <p:spTgt spid="59395">
                                            <p:txEl>
                                              <p:pRg st="3" end="3"/>
                                            </p:txEl>
                                          </p:spTgt>
                                        </p:tgtEl>
                                      </p:cBhvr>
                                    </p:animEffect>
                                    <p:anim calcmode="lin" valueType="num">
                                      <p:cBhvr>
                                        <p:cTn id="29"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939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010400" y="6553200"/>
            <a:ext cx="1905000" cy="304800"/>
          </a:xfrm>
          <a:prstGeom prst="rect">
            <a:avLst/>
          </a:prstGeom>
        </p:spPr>
        <p:txBody>
          <a:bodyPr/>
          <a:lstStyle/>
          <a:p>
            <a:pPr>
              <a:defRPr/>
            </a:pPr>
            <a:fld id="{042A8C45-E2CF-418C-BDC8-3D49F45E0EAF}" type="slidenum">
              <a:rPr lang="en-US"/>
              <a:pPr>
                <a:defRPr/>
              </a:pPr>
              <a:t>9</a:t>
            </a:fld>
            <a:endParaRPr lang="en-US"/>
          </a:p>
        </p:txBody>
      </p:sp>
      <p:sp>
        <p:nvSpPr>
          <p:cNvPr id="18435" name="Rectangle 2"/>
          <p:cNvSpPr>
            <a:spLocks noGrp="1" noChangeArrowheads="1"/>
          </p:cNvSpPr>
          <p:nvPr>
            <p:ph type="title"/>
          </p:nvPr>
        </p:nvSpPr>
        <p:spPr>
          <a:xfrm>
            <a:off x="457200" y="228601"/>
            <a:ext cx="8171857" cy="1143000"/>
          </a:xfrm>
        </p:spPr>
        <p:txBody>
          <a:bodyPr>
            <a:normAutofit/>
          </a:bodyPr>
          <a:lstStyle/>
          <a:p>
            <a:r>
              <a:rPr lang="en-US" sz="4400" b="1" dirty="0">
                <a:solidFill>
                  <a:schemeClr val="accent1">
                    <a:lumMod val="75000"/>
                  </a:schemeClr>
                </a:solidFill>
              </a:rPr>
              <a:t>1-1 </a:t>
            </a:r>
            <a:r>
              <a:rPr lang="en-US" sz="4400" b="1" dirty="0" smtClean="0">
                <a:solidFill>
                  <a:schemeClr val="accent1">
                    <a:lumMod val="75000"/>
                  </a:schemeClr>
                </a:solidFill>
              </a:rPr>
              <a:t>Conversations/AHUY</a:t>
            </a:r>
            <a:endParaRPr lang="en-US" sz="4400" dirty="0" smtClean="0">
              <a:solidFill>
                <a:schemeClr val="accent1">
                  <a:lumMod val="75000"/>
                </a:schemeClr>
              </a:solidFill>
            </a:endParaRPr>
          </a:p>
        </p:txBody>
      </p:sp>
      <p:sp>
        <p:nvSpPr>
          <p:cNvPr id="59395" name="Rectangle 3"/>
          <p:cNvSpPr>
            <a:spLocks noGrp="1" noChangeArrowheads="1"/>
          </p:cNvSpPr>
          <p:nvPr>
            <p:ph type="body" idx="1"/>
          </p:nvPr>
        </p:nvSpPr>
        <p:spPr>
          <a:xfrm>
            <a:off x="457200" y="1371600"/>
            <a:ext cx="8205724" cy="5105400"/>
          </a:xfrm>
        </p:spPr>
        <p:txBody>
          <a:bodyPr/>
          <a:lstStyle/>
          <a:p>
            <a:pPr marL="0" indent="0" eaLnBrk="1" hangingPunct="1">
              <a:lnSpc>
                <a:spcPct val="90000"/>
              </a:lnSpc>
              <a:spcBef>
                <a:spcPts val="0"/>
              </a:spcBef>
              <a:spcAft>
                <a:spcPts val="1200"/>
              </a:spcAft>
              <a:buClr>
                <a:schemeClr val="accent2"/>
              </a:buClr>
              <a:buNone/>
              <a:defRPr/>
            </a:pPr>
            <a:r>
              <a:rPr lang="en-US" sz="3200" b="1" dirty="0" smtClean="0">
                <a:solidFill>
                  <a:schemeClr val="accent1">
                    <a:lumMod val="75000"/>
                  </a:schemeClr>
                </a:solidFill>
              </a:rPr>
              <a:t>You Make the Difference</a:t>
            </a:r>
          </a:p>
          <a:p>
            <a:pPr marL="457200" lvl="1" indent="-457200" eaLnBrk="1" hangingPunct="1">
              <a:spcBef>
                <a:spcPts val="0"/>
              </a:spcBef>
              <a:spcAft>
                <a:spcPts val="1200"/>
              </a:spcAft>
              <a:buClr>
                <a:schemeClr val="accent1">
                  <a:lumMod val="75000"/>
                </a:schemeClr>
              </a:buClr>
              <a:buFont typeface="Wingdings" panose="05000000000000000000" pitchFamily="2" charset="2"/>
              <a:buChar char="§"/>
              <a:defRPr/>
            </a:pPr>
            <a:r>
              <a:rPr lang="en-US" sz="2600" dirty="0" smtClean="0">
                <a:cs typeface="+mn-cs"/>
              </a:rPr>
              <a:t>To take action, it must be (</a:t>
            </a:r>
            <a:r>
              <a:rPr lang="en-US" sz="2600" b="1" dirty="0" err="1" smtClean="0">
                <a:cs typeface="+mn-cs"/>
              </a:rPr>
              <a:t>S.M.A.rT</a:t>
            </a:r>
            <a:r>
              <a:rPr lang="en-US" sz="2600" dirty="0" smtClean="0">
                <a:cs typeface="+mn-cs"/>
              </a:rPr>
              <a:t>)</a:t>
            </a:r>
          </a:p>
          <a:p>
            <a:pPr marL="800100" eaLnBrk="1" hangingPunct="1">
              <a:spcBef>
                <a:spcPts val="0"/>
              </a:spcBef>
              <a:spcAft>
                <a:spcPts val="1200"/>
              </a:spcAft>
              <a:buClr>
                <a:schemeClr val="bg1">
                  <a:lumMod val="50000"/>
                </a:schemeClr>
              </a:buClr>
              <a:buFont typeface="Wingdings" panose="05000000000000000000" pitchFamily="2" charset="2"/>
              <a:buChar char="Ø"/>
              <a:defRPr/>
            </a:pPr>
            <a:r>
              <a:rPr lang="en-US" sz="2600" b="1" dirty="0" smtClean="0"/>
              <a:t>Specific</a:t>
            </a:r>
            <a:r>
              <a:rPr lang="en-US" sz="2600" dirty="0" smtClean="0"/>
              <a:t> Exactly who will s/he talk to, when, for what purpose, and what is the follow-up plan?</a:t>
            </a:r>
          </a:p>
          <a:p>
            <a:pPr marL="800100" eaLnBrk="1" hangingPunct="1">
              <a:spcBef>
                <a:spcPts val="0"/>
              </a:spcBef>
              <a:spcAft>
                <a:spcPts val="1200"/>
              </a:spcAft>
              <a:buClr>
                <a:schemeClr val="bg1">
                  <a:lumMod val="50000"/>
                </a:schemeClr>
              </a:buClr>
              <a:buFont typeface="Wingdings" panose="05000000000000000000" pitchFamily="2" charset="2"/>
              <a:buChar char="Ø"/>
              <a:defRPr/>
            </a:pPr>
            <a:r>
              <a:rPr lang="en-US" sz="2600" b="1" dirty="0" smtClean="0"/>
              <a:t>Meaningful</a:t>
            </a:r>
            <a:r>
              <a:rPr lang="en-US" sz="2600" dirty="0" smtClean="0"/>
              <a:t> make a contribution to                    the plan to win</a:t>
            </a:r>
            <a:endParaRPr lang="en-US" sz="2600" i="1" dirty="0" smtClean="0"/>
          </a:p>
          <a:p>
            <a:pPr marL="800100" eaLnBrk="1" hangingPunct="1">
              <a:spcBef>
                <a:spcPts val="0"/>
              </a:spcBef>
              <a:spcAft>
                <a:spcPts val="1200"/>
              </a:spcAft>
              <a:buClr>
                <a:schemeClr val="bg1">
                  <a:lumMod val="50000"/>
                </a:schemeClr>
              </a:buClr>
              <a:buFont typeface="Wingdings" panose="05000000000000000000" pitchFamily="2" charset="2"/>
              <a:buChar char="Ø"/>
              <a:defRPr/>
            </a:pPr>
            <a:r>
              <a:rPr lang="en-US" sz="2600" b="1" dirty="0" smtClean="0"/>
              <a:t>Achievable </a:t>
            </a:r>
            <a:r>
              <a:rPr lang="en-US" sz="2600" dirty="0" smtClean="0"/>
              <a:t>The person must be able                 to succeed. </a:t>
            </a:r>
          </a:p>
          <a:p>
            <a:pPr marL="800100" eaLnBrk="1" hangingPunct="1">
              <a:spcBef>
                <a:spcPts val="0"/>
              </a:spcBef>
              <a:buClr>
                <a:schemeClr val="bg1">
                  <a:lumMod val="50000"/>
                </a:schemeClr>
              </a:buClr>
              <a:buFont typeface="Wingdings" panose="05000000000000000000" pitchFamily="2" charset="2"/>
              <a:buChar char="Ø"/>
              <a:defRPr/>
            </a:pPr>
            <a:r>
              <a:rPr lang="en-US" sz="2600" b="1" dirty="0" smtClean="0"/>
              <a:t>Part of a Team </a:t>
            </a:r>
            <a:r>
              <a:rPr lang="en-US" sz="2600" dirty="0" smtClean="0"/>
              <a:t>people who are  working         together to make the plan succeed</a:t>
            </a:r>
          </a:p>
          <a:p>
            <a:pPr marL="1038225" indent="-228600" eaLnBrk="1" hangingPunct="1">
              <a:buFontTx/>
              <a:buNone/>
              <a:defRPr/>
            </a:pPr>
            <a:endParaRPr lang="en-US" sz="2400" dirty="0" smtClean="0"/>
          </a:p>
          <a:p>
            <a:pPr marL="1038225" lvl="1" indent="-228600" eaLnBrk="1" hangingPunct="1">
              <a:spcAft>
                <a:spcPts val="2400"/>
              </a:spcAft>
              <a:buFont typeface="Wingdings" pitchFamily="2" charset="2"/>
              <a:buChar char="Ø"/>
              <a:defRPr/>
            </a:pPr>
            <a:endParaRPr lang="en-US" sz="2800" dirty="0" smtClean="0"/>
          </a:p>
          <a:p>
            <a:pPr marL="1038225" indent="-228600" eaLnBrk="1" hangingPunct="1">
              <a:lnSpc>
                <a:spcPct val="90000"/>
              </a:lnSpc>
              <a:spcAft>
                <a:spcPct val="25000"/>
              </a:spcAft>
              <a:buClr>
                <a:schemeClr val="accent2"/>
              </a:buClr>
              <a:buFont typeface="Wingdings" pitchFamily="2" charset="2"/>
              <a:buChar char="§"/>
              <a:defRPr/>
            </a:pPr>
            <a:endParaRPr lang="en-US" sz="3200" dirty="0" smtClean="0"/>
          </a:p>
        </p:txBody>
      </p:sp>
      <p:pic>
        <p:nvPicPr>
          <p:cNvPr id="2050" name="Picture 2" descr="C:\Program Files (x86)\Microsoft Office\MEDIA\CAGCAT10\j0302953.jpg"/>
          <p:cNvPicPr>
            <a:picLocks noChangeAspect="1" noChangeArrowheads="1"/>
          </p:cNvPicPr>
          <p:nvPr/>
        </p:nvPicPr>
        <p:blipFill>
          <a:blip r:embed="rId3" cstate="print"/>
          <a:srcRect/>
          <a:stretch>
            <a:fillRect/>
          </a:stretch>
        </p:blipFill>
        <p:spPr bwMode="auto">
          <a:xfrm>
            <a:off x="7447788" y="3711388"/>
            <a:ext cx="1467612" cy="2613212"/>
          </a:xfrm>
          <a:prstGeom prst="rect">
            <a:avLst/>
          </a:prstGeom>
          <a:noFill/>
        </p:spPr>
      </p:pic>
    </p:spTree>
    <p:extLst>
      <p:ext uri="{BB962C8B-B14F-4D97-AF65-F5344CB8AC3E}">
        <p14:creationId xmlns:p14="http://schemas.microsoft.com/office/powerpoint/2010/main" val="31095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anim calcmode="lin" valueType="num">
                                      <p:cBhvr>
                                        <p:cTn id="8"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Effect transition="in" filter="fade">
                                      <p:cBhvr>
                                        <p:cTn id="14" dur="1000"/>
                                        <p:tgtEl>
                                          <p:spTgt spid="59395">
                                            <p:txEl>
                                              <p:pRg st="1" end="1"/>
                                            </p:txEl>
                                          </p:spTgt>
                                        </p:tgtEl>
                                      </p:cBhvr>
                                    </p:animEffect>
                                    <p:anim calcmode="lin" valueType="num">
                                      <p:cBhvr>
                                        <p:cTn id="15"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2" end="2"/>
                                            </p:txEl>
                                          </p:spTgt>
                                        </p:tgtEl>
                                        <p:attrNameLst>
                                          <p:attrName>style.visibility</p:attrName>
                                        </p:attrNameLst>
                                      </p:cBhvr>
                                      <p:to>
                                        <p:strVal val="visible"/>
                                      </p:to>
                                    </p:set>
                                    <p:animEffect transition="in" filter="fade">
                                      <p:cBhvr>
                                        <p:cTn id="21" dur="1000"/>
                                        <p:tgtEl>
                                          <p:spTgt spid="59395">
                                            <p:txEl>
                                              <p:pRg st="2" end="2"/>
                                            </p:txEl>
                                          </p:spTgt>
                                        </p:tgtEl>
                                      </p:cBhvr>
                                    </p:animEffect>
                                    <p:anim calcmode="lin" valueType="num">
                                      <p:cBhvr>
                                        <p:cTn id="2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395">
                                            <p:txEl>
                                              <p:pRg st="3" end="3"/>
                                            </p:txEl>
                                          </p:spTgt>
                                        </p:tgtEl>
                                        <p:attrNameLst>
                                          <p:attrName>style.visibility</p:attrName>
                                        </p:attrNameLst>
                                      </p:cBhvr>
                                      <p:to>
                                        <p:strVal val="visible"/>
                                      </p:to>
                                    </p:set>
                                    <p:animEffect transition="in" filter="fade">
                                      <p:cBhvr>
                                        <p:cTn id="28" dur="1000"/>
                                        <p:tgtEl>
                                          <p:spTgt spid="59395">
                                            <p:txEl>
                                              <p:pRg st="3" end="3"/>
                                            </p:txEl>
                                          </p:spTgt>
                                        </p:tgtEl>
                                      </p:cBhvr>
                                    </p:animEffect>
                                    <p:anim calcmode="lin" valueType="num">
                                      <p:cBhvr>
                                        <p:cTn id="29"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93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395">
                                            <p:txEl>
                                              <p:pRg st="4" end="4"/>
                                            </p:txEl>
                                          </p:spTgt>
                                        </p:tgtEl>
                                        <p:attrNameLst>
                                          <p:attrName>style.visibility</p:attrName>
                                        </p:attrNameLst>
                                      </p:cBhvr>
                                      <p:to>
                                        <p:strVal val="visible"/>
                                      </p:to>
                                    </p:set>
                                    <p:animEffect transition="in" filter="fade">
                                      <p:cBhvr>
                                        <p:cTn id="35" dur="1000"/>
                                        <p:tgtEl>
                                          <p:spTgt spid="59395">
                                            <p:txEl>
                                              <p:pRg st="4" end="4"/>
                                            </p:txEl>
                                          </p:spTgt>
                                        </p:tgtEl>
                                      </p:cBhvr>
                                    </p:animEffect>
                                    <p:anim calcmode="lin" valueType="num">
                                      <p:cBhvr>
                                        <p:cTn id="36"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93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395">
                                            <p:txEl>
                                              <p:pRg st="5" end="5"/>
                                            </p:txEl>
                                          </p:spTgt>
                                        </p:tgtEl>
                                        <p:attrNameLst>
                                          <p:attrName>style.visibility</p:attrName>
                                        </p:attrNameLst>
                                      </p:cBhvr>
                                      <p:to>
                                        <p:strVal val="visible"/>
                                      </p:to>
                                    </p:set>
                                    <p:animEffect transition="in" filter="fade">
                                      <p:cBhvr>
                                        <p:cTn id="42" dur="1000"/>
                                        <p:tgtEl>
                                          <p:spTgt spid="59395">
                                            <p:txEl>
                                              <p:pRg st="5" end="5"/>
                                            </p:txEl>
                                          </p:spTgt>
                                        </p:tgtEl>
                                      </p:cBhvr>
                                    </p:animEffect>
                                    <p:anim calcmode="lin" valueType="num">
                                      <p:cBhvr>
                                        <p:cTn id="43" dur="10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939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ionalPresentation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NationalPresentation2015</Template>
  <TotalTime>43</TotalTime>
  <Words>2458</Words>
  <Application>Microsoft Office PowerPoint</Application>
  <PresentationFormat>On-screen Show (4:3)</PresentationFormat>
  <Paragraphs>303</Paragraphs>
  <Slides>26</Slides>
  <Notes>20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NationalPresentation2015</vt:lpstr>
      <vt:lpstr>PowerPoint Presentation</vt:lpstr>
      <vt:lpstr>Objective</vt:lpstr>
      <vt:lpstr>AHUY  Motivating People to Act </vt:lpstr>
      <vt:lpstr>When to use AHUY</vt:lpstr>
      <vt:lpstr>1-1 Conversations/AHUY</vt:lpstr>
      <vt:lpstr>1-1 Conversations/AHUY</vt:lpstr>
      <vt:lpstr>1-1 Conversations/AHUY</vt:lpstr>
      <vt:lpstr>1-1 Conversations/AHUY</vt:lpstr>
      <vt:lpstr>1-1 Conversations/AHUY</vt:lpstr>
      <vt:lpstr>My Obedience</vt:lpstr>
      <vt:lpstr>Video Review</vt:lpstr>
      <vt:lpstr>Practice</vt:lpstr>
      <vt:lpstr>Contract/Consultation Campaign</vt:lpstr>
      <vt:lpstr>Political Message</vt:lpstr>
      <vt:lpstr>The RAP</vt:lpstr>
      <vt:lpstr>Practice Dialogue</vt:lpstr>
      <vt:lpstr> Dealing with Objections </vt:lpstr>
      <vt:lpstr>Using the “AAR” Approach</vt:lpstr>
      <vt:lpstr>Using the “FFF” Technique</vt:lpstr>
      <vt:lpstr>Top three: for every contact</vt:lpstr>
      <vt:lpstr>Assessments</vt:lpstr>
      <vt:lpstr>AFT recommends a                4-point assessment scale</vt:lpstr>
      <vt:lpstr>Application</vt:lpstr>
      <vt:lpstr>Questions</vt:lpstr>
      <vt:lpstr>Contact information</vt:lpstr>
      <vt:lpstr>PowerPoint Presentation</vt:lpstr>
    </vt:vector>
  </TitlesOfParts>
  <Company>AFT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Kurtz, Union Leadership Institute</dc:creator>
  <cp:lastModifiedBy>Carol Kurtz, Union Leadership Institute</cp:lastModifiedBy>
  <cp:revision>8</cp:revision>
  <dcterms:created xsi:type="dcterms:W3CDTF">2015-10-31T18:44:41Z</dcterms:created>
  <dcterms:modified xsi:type="dcterms:W3CDTF">2015-11-01T20:22:04Z</dcterms:modified>
</cp:coreProperties>
</file>