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67"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64" r:id="rId21"/>
    <p:sldId id="260"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782" y="-96"/>
      </p:cViewPr>
      <p:guideLst>
        <p:guide orient="horz" pos="2160"/>
        <p:guide pos="2848"/>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701A1BF-706C-2642-9B3E-F34EA37CEF35}" type="datetimeFigureOut">
              <a:rPr lang="en-US"/>
              <a:pPr>
                <a:defRPr/>
              </a:pPr>
              <a:t>10/31/2015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E1861D2-2C95-D846-A464-632A4C7C691E}" type="slidenum">
              <a:rPr lang="en-US"/>
              <a:pPr>
                <a:defRPr/>
              </a:pPr>
              <a:t>‹#›</a:t>
            </a:fld>
            <a:endParaRPr lang="en-US"/>
          </a:p>
        </p:txBody>
      </p:sp>
    </p:spTree>
    <p:extLst>
      <p:ext uri="{BB962C8B-B14F-4D97-AF65-F5344CB8AC3E}">
        <p14:creationId xmlns:p14="http://schemas.microsoft.com/office/powerpoint/2010/main" val="32986294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36004963-E0D3-7141-A5F7-9BBCE499E52E}" type="datetimeFigureOut">
              <a:rPr lang="en-US"/>
              <a:pPr>
                <a:defRPr/>
              </a:pPr>
              <a:t>10/31/2015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2E87CC67-D5D6-F74B-97CF-AFD9AEB9D6D0}" type="slidenum">
              <a:rPr lang="en-US"/>
              <a:pPr>
                <a:defRPr/>
              </a:pPr>
              <a:t>‹#›</a:t>
            </a:fld>
            <a:endParaRPr lang="en-US"/>
          </a:p>
        </p:txBody>
      </p:sp>
    </p:spTree>
    <p:extLst>
      <p:ext uri="{BB962C8B-B14F-4D97-AF65-F5344CB8AC3E}">
        <p14:creationId xmlns:p14="http://schemas.microsoft.com/office/powerpoint/2010/main" val="3453985010"/>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7EF62-2573-744A-94BB-62DD4D45E7FE}" type="slidenum">
              <a:rPr lang="en-US" smtClean="0"/>
              <a:t>1</a:t>
            </a:fld>
            <a:endParaRPr lang="en-US"/>
          </a:p>
        </p:txBody>
      </p:sp>
    </p:spTree>
    <p:extLst>
      <p:ext uri="{BB962C8B-B14F-4D97-AF65-F5344CB8AC3E}">
        <p14:creationId xmlns:p14="http://schemas.microsoft.com/office/powerpoint/2010/main" val="7454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Here’s one definition of charting:</a:t>
            </a:r>
          </a:p>
          <a:p>
            <a:pPr>
              <a:spcAft>
                <a:spcPts val="1200"/>
              </a:spcAft>
            </a:pPr>
            <a:r>
              <a:rPr lang="en-US" dirty="0">
                <a:latin typeface="Verdana" panose="020B0604030504040204" pitchFamily="34" charset="0"/>
                <a:ea typeface="Verdana" panose="020B0604030504040204" pitchFamily="34" charset="0"/>
                <a:cs typeface="Verdana" panose="020B0604030504040204" pitchFamily="34" charset="0"/>
              </a:rPr>
              <a:t>“The placing of information in a schematic form, generally on the wall, in a way that allows for immediate visual interpretation. </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a:spcAft>
                <a:spcPts val="1200"/>
              </a:spcAft>
            </a:pP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chart is linked to information obtained in the list building process, in actions and tests and assessments.  </a:t>
            </a:r>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Information </a:t>
            </a:r>
            <a:r>
              <a:rPr lang="en-US" dirty="0">
                <a:latin typeface="Verdana" panose="020B0604030504040204" pitchFamily="34" charset="0"/>
                <a:ea typeface="Verdana" panose="020B0604030504040204" pitchFamily="34" charset="0"/>
                <a:cs typeface="Verdana" panose="020B0604030504040204" pitchFamily="34" charset="0"/>
              </a:rPr>
              <a:t>on the chart should match that in the database.”</a:t>
            </a:r>
          </a:p>
          <a:p>
            <a:r>
              <a:rPr lang="en-US" dirty="0">
                <a:latin typeface="Verdana" panose="020B0604030504040204" pitchFamily="34" charset="0"/>
                <a:ea typeface="Verdana" panose="020B0604030504040204" pitchFamily="34" charset="0"/>
                <a:cs typeface="Verdana" panose="020B0604030504040204" pitchFamily="34" charset="0"/>
              </a:rPr>
              <a:t> </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03057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1" dirty="0">
                <a:latin typeface="Verdana" panose="020B0604030504040204" pitchFamily="34" charset="0"/>
                <a:ea typeface="Verdana" panose="020B0604030504040204" pitchFamily="34" charset="0"/>
                <a:cs typeface="Verdana" panose="020B0604030504040204" pitchFamily="34" charset="0"/>
              </a:rPr>
              <a:t>State or paraphrase:</a:t>
            </a:r>
            <a:r>
              <a:rPr lang="en-US" dirty="0">
                <a:latin typeface="Verdana" panose="020B0604030504040204" pitchFamily="34" charset="0"/>
                <a:ea typeface="Verdana" panose="020B0604030504040204" pitchFamily="34" charset="0"/>
                <a:cs typeface="Verdana" panose="020B0604030504040204" pitchFamily="34" charset="0"/>
              </a:rPr>
              <a:t> Wall charts are an invaluable strategic planning tool and provide a graphic representation of where the campaign strands at any point in time. </a:t>
            </a:r>
          </a:p>
          <a:p>
            <a:r>
              <a:rPr lang="en-US" dirty="0"/>
              <a:t> </a:t>
            </a:r>
          </a:p>
          <a:p>
            <a:endParaRPr lang="en-US" dirty="0"/>
          </a:p>
        </p:txBody>
      </p:sp>
    </p:spTree>
    <p:extLst>
      <p:ext uri="{BB962C8B-B14F-4D97-AF65-F5344CB8AC3E}">
        <p14:creationId xmlns:p14="http://schemas.microsoft.com/office/powerpoint/2010/main" val="2134011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Verdana" panose="020B0604030504040204" pitchFamily="34" charset="0"/>
                <a:ea typeface="Verdana" panose="020B0604030504040204" pitchFamily="34" charset="0"/>
                <a:cs typeface="Verdana" panose="020B0604030504040204" pitchFamily="34" charset="0"/>
              </a:rPr>
              <a:t>Write</a:t>
            </a:r>
            <a:r>
              <a:rPr lang="en-US" dirty="0">
                <a:latin typeface="Verdana" panose="020B0604030504040204" pitchFamily="34" charset="0"/>
                <a:ea typeface="Verdana" panose="020B0604030504040204" pitchFamily="34" charset="0"/>
                <a:cs typeface="Verdana" panose="020B0604030504040204" pitchFamily="34" charset="0"/>
              </a:rPr>
              <a:t> on the top of the flip chart: Why Chart</a:t>
            </a:r>
            <a:r>
              <a:rPr lang="en-US" dirty="0" smtClean="0">
                <a:latin typeface="Verdana" panose="020B0604030504040204" pitchFamily="34" charset="0"/>
                <a:ea typeface="Verdana" panose="020B0604030504040204" pitchFamily="34" charset="0"/>
                <a:cs typeface="Verdana" panose="020B0604030504040204" pitchFamily="34" charset="0"/>
              </a:rPr>
              <a:t>?</a:t>
            </a:r>
          </a:p>
          <a:p>
            <a:endParaRPr lang="en-US" dirty="0">
              <a:latin typeface="Verdana" panose="020B0604030504040204" pitchFamily="34" charset="0"/>
              <a:ea typeface="Verdana" panose="020B0604030504040204" pitchFamily="34" charset="0"/>
              <a:cs typeface="Verdana" panose="020B0604030504040204" pitchFamily="34" charset="0"/>
            </a:endParaRPr>
          </a:p>
          <a:p>
            <a:pPr lvl="0"/>
            <a:r>
              <a:rPr lang="en-US" b="1" i="1" dirty="0">
                <a:latin typeface="Verdana" panose="020B0604030504040204" pitchFamily="34" charset="0"/>
                <a:ea typeface="Verdana" panose="020B0604030504040204" pitchFamily="34" charset="0"/>
                <a:cs typeface="Verdana" panose="020B0604030504040204" pitchFamily="34" charset="0"/>
              </a:rPr>
              <a:t>Ask:  </a:t>
            </a:r>
            <a:r>
              <a:rPr lang="en-US" dirty="0">
                <a:latin typeface="Verdana" panose="020B0604030504040204" pitchFamily="34" charset="0"/>
                <a:ea typeface="Verdana" panose="020B0604030504040204" pitchFamily="34" charset="0"/>
                <a:cs typeface="Verdana" panose="020B0604030504040204" pitchFamily="34" charset="0"/>
              </a:rPr>
              <a:t>In your experience, what has been the value of charting</a:t>
            </a:r>
            <a:r>
              <a:rPr lang="en-US" dirty="0" smtClean="0">
                <a:latin typeface="Verdana" panose="020B0604030504040204" pitchFamily="34" charset="0"/>
                <a:ea typeface="Verdana" panose="020B0604030504040204" pitchFamily="34" charset="0"/>
                <a:cs typeface="Verdana" panose="020B0604030504040204" pitchFamily="34" charset="0"/>
              </a:rPr>
              <a:t>?</a:t>
            </a:r>
          </a:p>
          <a:p>
            <a:pPr lvl="0"/>
            <a:endParaRPr lang="en-US" dirty="0">
              <a:latin typeface="Verdana" panose="020B0604030504040204" pitchFamily="34" charset="0"/>
              <a:ea typeface="Verdana" panose="020B0604030504040204" pitchFamily="34" charset="0"/>
              <a:cs typeface="Verdana" panose="020B0604030504040204" pitchFamily="34" charset="0"/>
            </a:endParaRPr>
          </a:p>
          <a:p>
            <a:r>
              <a:rPr lang="en-US" b="1" i="1" dirty="0" smtClean="0">
                <a:latin typeface="Verdana" panose="020B0604030504040204" pitchFamily="34" charset="0"/>
                <a:ea typeface="Verdana" panose="020B0604030504040204" pitchFamily="34" charset="0"/>
                <a:cs typeface="Verdana" panose="020B0604030504040204" pitchFamily="34" charset="0"/>
              </a:rPr>
              <a:t>Record </a:t>
            </a:r>
            <a:r>
              <a:rPr lang="en-US" dirty="0" smtClean="0">
                <a:latin typeface="Verdana" panose="020B0604030504040204" pitchFamily="34" charset="0"/>
                <a:ea typeface="Verdana" panose="020B0604030504040204" pitchFamily="34" charset="0"/>
                <a:cs typeface="Verdana" panose="020B0604030504040204" pitchFamily="34" charset="0"/>
              </a:rPr>
              <a:t>the groups</a:t>
            </a:r>
            <a:r>
              <a:rPr lang="en-US" b="1" i="1" dirty="0" smtClean="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responses on a flip chart</a:t>
            </a:r>
            <a:r>
              <a:rPr lang="en-US" b="1" i="1" dirty="0" smtClean="0">
                <a:latin typeface="Verdana" panose="020B0604030504040204" pitchFamily="34" charset="0"/>
                <a:ea typeface="Verdana" panose="020B0604030504040204" pitchFamily="34" charset="0"/>
                <a:cs typeface="Verdana" panose="020B0604030504040204" pitchFamily="34" charset="0"/>
              </a:rPr>
              <a:t>. Compare</a:t>
            </a:r>
            <a:r>
              <a:rPr lang="en-US" dirty="0" smtClean="0">
                <a:latin typeface="Verdana" panose="020B0604030504040204" pitchFamily="34" charset="0"/>
                <a:ea typeface="Verdana" panose="020B0604030504040204" pitchFamily="34" charset="0"/>
                <a:cs typeface="Verdana" panose="020B0604030504040204" pitchFamily="34" charset="0"/>
              </a:rPr>
              <a:t> results with the </a:t>
            </a:r>
            <a:r>
              <a:rPr lang="en-US" dirty="0" err="1" smtClean="0">
                <a:latin typeface="Verdana" panose="020B0604030504040204" pitchFamily="34" charset="0"/>
                <a:ea typeface="Verdana" panose="020B0604030504040204" pitchFamily="34" charset="0"/>
                <a:cs typeface="Verdana" panose="020B0604030504040204" pitchFamily="34" charset="0"/>
              </a:rPr>
              <a:t>PPt</a:t>
            </a:r>
            <a:r>
              <a:rPr lang="en-US" dirty="0" smtClean="0">
                <a:latin typeface="Verdana" panose="020B0604030504040204" pitchFamily="34" charset="0"/>
                <a:ea typeface="Verdana" panose="020B0604030504040204" pitchFamily="34" charset="0"/>
                <a:cs typeface="Verdana" panose="020B0604030504040204" pitchFamily="34" charset="0"/>
              </a:rPr>
              <a:t> slide.</a:t>
            </a:r>
          </a:p>
          <a:p>
            <a:r>
              <a:rPr lang="en-US" b="1" i="1" dirty="0">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US" dirty="0" smtClean="0">
                <a:latin typeface="Verdana" panose="020B0604030504040204" pitchFamily="34" charset="0"/>
                <a:ea typeface="Verdana" panose="020B0604030504040204" pitchFamily="34" charset="0"/>
                <a:cs typeface="Verdana" panose="020B0604030504040204" pitchFamily="34" charset="0"/>
              </a:rPr>
              <a:t>Listed </a:t>
            </a:r>
            <a:r>
              <a:rPr lang="en-US" dirty="0">
                <a:latin typeface="Verdana" panose="020B0604030504040204" pitchFamily="34" charset="0"/>
                <a:ea typeface="Verdana" panose="020B0604030504040204" pitchFamily="34" charset="0"/>
                <a:cs typeface="Verdana" panose="020B0604030504040204" pitchFamily="34" charset="0"/>
              </a:rPr>
              <a:t>below are some possible contributions that may be made by the participants: </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171450" indent="-171450">
              <a:spcAft>
                <a:spcPts val="600"/>
              </a:spcAft>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Evaluate </a:t>
            </a:r>
            <a:r>
              <a:rPr lang="en-US" dirty="0">
                <a:latin typeface="Verdana" panose="020B0604030504040204" pitchFamily="34" charset="0"/>
                <a:ea typeface="Verdana" panose="020B0604030504040204" pitchFamily="34" charset="0"/>
                <a:cs typeface="Verdana" panose="020B0604030504040204" pitchFamily="34" charset="0"/>
              </a:rPr>
              <a:t>campaign, drive, status</a:t>
            </a:r>
          </a:p>
          <a:p>
            <a:pPr marL="171450" indent="-171450">
              <a:spcAft>
                <a:spcPts val="600"/>
              </a:spcAft>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ID social networks and leaders</a:t>
            </a:r>
          </a:p>
          <a:p>
            <a:pPr marL="171450" indent="-171450">
              <a:spcAft>
                <a:spcPts val="600"/>
              </a:spcAft>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Assess </a:t>
            </a:r>
            <a:r>
              <a:rPr lang="en-US" dirty="0">
                <a:latin typeface="Verdana" panose="020B0604030504040204" pitchFamily="34" charset="0"/>
                <a:ea typeface="Verdana" panose="020B0604030504040204" pitchFamily="34" charset="0"/>
                <a:cs typeface="Verdana" panose="020B0604030504040204" pitchFamily="34" charset="0"/>
              </a:rPr>
              <a:t>strengths and weaknesses</a:t>
            </a:r>
          </a:p>
          <a:p>
            <a:pPr marL="171450" indent="-171450">
              <a:spcAft>
                <a:spcPts val="600"/>
              </a:spcAft>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Plan work, next steps and assignments</a:t>
            </a:r>
          </a:p>
          <a:p>
            <a:pPr marL="171450" indent="-171450">
              <a:spcAft>
                <a:spcPts val="600"/>
              </a:spcAft>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Track </a:t>
            </a:r>
            <a:r>
              <a:rPr lang="en-US" dirty="0">
                <a:latin typeface="Verdana" panose="020B0604030504040204" pitchFamily="34" charset="0"/>
                <a:ea typeface="Verdana" panose="020B0604030504040204" pitchFamily="34" charset="0"/>
                <a:cs typeface="Verdana" panose="020B0604030504040204" pitchFamily="34" charset="0"/>
              </a:rPr>
              <a:t>trends</a:t>
            </a:r>
          </a:p>
          <a:p>
            <a:pPr marL="171450" indent="-171450">
              <a:spcAft>
                <a:spcPts val="600"/>
              </a:spcAft>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Motivates activists</a:t>
            </a:r>
          </a:p>
          <a:p>
            <a:pPr>
              <a:lnSpc>
                <a:spcPct val="90000"/>
              </a:lnSpc>
            </a:pPr>
            <a:endParaRPr lang="en-US" dirty="0"/>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29705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1109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latin typeface="Verdana" panose="020B0604030504040204" pitchFamily="34" charset="0"/>
                <a:ea typeface="Verdana" panose="020B0604030504040204" pitchFamily="34" charset="0"/>
                <a:cs typeface="Verdana" panose="020B0604030504040204" pitchFamily="34" charset="0"/>
              </a:rPr>
              <a:t>Demonstrate</a:t>
            </a:r>
            <a:r>
              <a:rPr lang="en-US" dirty="0" smtClean="0">
                <a:latin typeface="Verdana" panose="020B0604030504040204" pitchFamily="34" charset="0"/>
                <a:ea typeface="Verdana" panose="020B0604030504040204" pitchFamily="34" charset="0"/>
                <a:cs typeface="Verdana" panose="020B0604030504040204" pitchFamily="34" charset="0"/>
              </a:rPr>
              <a:t> creating a chart</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68596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Verdana" panose="020B0604030504040204" pitchFamily="34" charset="0"/>
                <a:ea typeface="Verdana" panose="020B0604030504040204" pitchFamily="34" charset="0"/>
                <a:cs typeface="Verdana" panose="020B0604030504040204" pitchFamily="34" charset="0"/>
              </a:rPr>
              <a:t>Ask</a:t>
            </a:r>
            <a:r>
              <a:rPr lang="en-US" dirty="0">
                <a:latin typeface="Verdana" panose="020B0604030504040204" pitchFamily="34" charset="0"/>
                <a:ea typeface="Verdana" panose="020B0604030504040204" pitchFamily="34" charset="0"/>
                <a:cs typeface="Verdana" panose="020B0604030504040204" pitchFamily="34" charset="0"/>
              </a:rPr>
              <a:t> the </a:t>
            </a:r>
            <a:r>
              <a:rPr lang="en-US" dirty="0" smtClean="0">
                <a:latin typeface="Verdana" panose="020B0604030504040204" pitchFamily="34" charset="0"/>
                <a:ea typeface="Verdana" panose="020B0604030504040204" pitchFamily="34" charset="0"/>
                <a:cs typeface="Verdana" panose="020B0604030504040204" pitchFamily="34" charset="0"/>
              </a:rPr>
              <a:t>group. What have you included </a:t>
            </a:r>
            <a:r>
              <a:rPr lang="en-US" dirty="0">
                <a:latin typeface="Verdana" panose="020B0604030504040204" pitchFamily="34" charset="0"/>
                <a:ea typeface="Verdana" panose="020B0604030504040204" pitchFamily="34" charset="0"/>
                <a:cs typeface="Verdana" panose="020B0604030504040204" pitchFamily="34" charset="0"/>
              </a:rPr>
              <a:t>on </a:t>
            </a:r>
            <a:r>
              <a:rPr lang="en-US" dirty="0" smtClean="0">
                <a:latin typeface="Verdana" panose="020B0604030504040204" pitchFamily="34" charset="0"/>
                <a:ea typeface="Verdana" panose="020B0604030504040204" pitchFamily="34" charset="0"/>
                <a:cs typeface="Verdana" panose="020B0604030504040204" pitchFamily="34" charset="0"/>
              </a:rPr>
              <a:t>your </a:t>
            </a:r>
            <a:r>
              <a:rPr lang="en-US" dirty="0">
                <a:latin typeface="Verdana" panose="020B0604030504040204" pitchFamily="34" charset="0"/>
                <a:ea typeface="Verdana" panose="020B0604030504040204" pitchFamily="34" charset="0"/>
                <a:cs typeface="Verdana" panose="020B0604030504040204" pitchFamily="34" charset="0"/>
              </a:rPr>
              <a:t>workplace charts</a:t>
            </a:r>
            <a:r>
              <a:rPr lang="en-US" dirty="0" smtClean="0">
                <a:latin typeface="Verdana" panose="020B0604030504040204" pitchFamily="34" charset="0"/>
                <a:ea typeface="Verdana" panose="020B0604030504040204" pitchFamily="34" charset="0"/>
                <a:cs typeface="Verdana" panose="020B0604030504040204" pitchFamily="34" charset="0"/>
              </a:rPr>
              <a:t>.</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b="1" i="1" dirty="0">
                <a:latin typeface="Verdana" panose="020B0604030504040204" pitchFamily="34" charset="0"/>
                <a:ea typeface="Verdana" panose="020B0604030504040204" pitchFamily="34" charset="0"/>
                <a:cs typeface="Verdana" panose="020B0604030504040204" pitchFamily="34" charset="0"/>
              </a:rPr>
              <a:t>State or paraphrase after the group’s report: </a:t>
            </a:r>
            <a:r>
              <a:rPr lang="en-US" dirty="0">
                <a:latin typeface="Verdana" panose="020B0604030504040204" pitchFamily="34" charset="0"/>
                <a:ea typeface="Verdana" panose="020B0604030504040204" pitchFamily="34" charset="0"/>
                <a:cs typeface="Verdana" panose="020B0604030504040204" pitchFamily="34" charset="0"/>
              </a:rPr>
              <a:t>Note that in the case of large units, many charts may be required. </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US" dirty="0" smtClean="0">
                <a:latin typeface="Verdana" panose="020B0604030504040204" pitchFamily="34" charset="0"/>
                <a:ea typeface="Verdana" panose="020B0604030504040204" pitchFamily="34" charset="0"/>
                <a:cs typeface="Verdana" panose="020B0604030504040204" pitchFamily="34" charset="0"/>
              </a:rPr>
              <a:t>At </a:t>
            </a:r>
            <a:r>
              <a:rPr lang="en-US" dirty="0">
                <a:latin typeface="Verdana" panose="020B0604030504040204" pitchFamily="34" charset="0"/>
                <a:ea typeface="Verdana" panose="020B0604030504040204" pitchFamily="34" charset="0"/>
                <a:cs typeface="Verdana" panose="020B0604030504040204" pitchFamily="34" charset="0"/>
              </a:rPr>
              <a:t>a minimum, a chart should </a:t>
            </a:r>
            <a:r>
              <a:rPr lang="en-US" dirty="0" smtClean="0">
                <a:latin typeface="Verdana" panose="020B0604030504040204" pitchFamily="34" charset="0"/>
                <a:ea typeface="Verdana" panose="020B0604030504040204" pitchFamily="34" charset="0"/>
                <a:cs typeface="Verdana" panose="020B0604030504040204" pitchFamily="34" charset="0"/>
              </a:rPr>
              <a:t>include:</a:t>
            </a:r>
          </a:p>
          <a:p>
            <a:pPr marL="171450" indent="-171450">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some </a:t>
            </a:r>
            <a:r>
              <a:rPr lang="en-US" dirty="0">
                <a:latin typeface="Verdana" panose="020B0604030504040204" pitchFamily="34" charset="0"/>
                <a:ea typeface="Verdana" panose="020B0604030504040204" pitchFamily="34" charset="0"/>
                <a:cs typeface="Verdana" panose="020B0604030504040204" pitchFamily="34" charset="0"/>
              </a:rPr>
              <a:t>identifying information of the employees: job title, shift, work location, department, grade or other data</a:t>
            </a:r>
            <a:r>
              <a:rPr lang="en-US" dirty="0" smtClean="0">
                <a:latin typeface="Verdana" panose="020B0604030504040204" pitchFamily="34" charset="0"/>
                <a:ea typeface="Verdana" panose="020B0604030504040204" pitchFamily="34" charset="0"/>
                <a:cs typeface="Verdana" panose="020B0604030504040204" pitchFamily="34" charset="0"/>
              </a:rPr>
              <a:t>.</a:t>
            </a:r>
          </a:p>
          <a:p>
            <a:pPr marL="171450" indent="-171450">
              <a:buFont typeface="Wingdings" panose="05000000000000000000" pitchFamily="2" charset="2"/>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Each chart also should include a way to track tests and assessments, particularly campaign status, such as whether the employees are involved in the organizing committee</a:t>
            </a:r>
            <a:r>
              <a:rPr lang="en-US" dirty="0" smtClean="0">
                <a:latin typeface="Verdana" panose="020B0604030504040204" pitchFamily="34" charset="0"/>
                <a:ea typeface="Verdana" panose="020B0604030504040204" pitchFamily="34" charset="0"/>
                <a:cs typeface="Verdana" panose="020B0604030504040204" pitchFamily="34" charset="0"/>
              </a:rPr>
              <a:t>.</a:t>
            </a:r>
          </a:p>
          <a:p>
            <a:pPr marL="171450" indent="-171450">
              <a:buFont typeface="Wingdings" panose="05000000000000000000" pitchFamily="2" charset="2"/>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More detailed information, such as home addresses, union history and comments, usually stays in the database.</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36235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1" dirty="0" smtClean="0">
                <a:latin typeface="Verdana" panose="020B0604030504040204" pitchFamily="34" charset="0"/>
                <a:ea typeface="Verdana" panose="020B0604030504040204" pitchFamily="34" charset="0"/>
                <a:cs typeface="Verdana" panose="020B0604030504040204" pitchFamily="34" charset="0"/>
              </a:rPr>
              <a:t>State </a:t>
            </a:r>
            <a:r>
              <a:rPr lang="en-US" b="1" i="1" dirty="0">
                <a:latin typeface="Verdana" panose="020B0604030504040204" pitchFamily="34" charset="0"/>
                <a:ea typeface="Verdana" panose="020B0604030504040204" pitchFamily="34" charset="0"/>
                <a:cs typeface="Verdana" panose="020B0604030504040204" pitchFamily="34" charset="0"/>
              </a:rPr>
              <a:t>or paraphrase:  </a:t>
            </a:r>
            <a:r>
              <a:rPr lang="en-US" dirty="0">
                <a:latin typeface="Verdana" panose="020B0604030504040204" pitchFamily="34" charset="0"/>
                <a:ea typeface="Verdana" panose="020B0604030504040204" pitchFamily="34" charset="0"/>
                <a:cs typeface="Verdana" panose="020B0604030504040204" pitchFamily="34" charset="0"/>
              </a:rPr>
              <a:t>While your database will contain all the information you’re collecting, the wall chart will not hold all of that.  </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lvl="0"/>
            <a:endParaRPr lang="en-US" b="1" i="1" dirty="0">
              <a:latin typeface="Verdana" panose="020B0604030504040204" pitchFamily="34" charset="0"/>
              <a:ea typeface="Verdana" panose="020B0604030504040204" pitchFamily="34" charset="0"/>
              <a:cs typeface="Verdana" panose="020B0604030504040204" pitchFamily="34" charset="0"/>
            </a:endParaRPr>
          </a:p>
          <a:p>
            <a:pPr lvl="0"/>
            <a:r>
              <a:rPr lang="en-US" b="1" i="1" dirty="0" smtClean="0">
                <a:latin typeface="Verdana" panose="020B0604030504040204" pitchFamily="34" charset="0"/>
                <a:ea typeface="Verdana" panose="020B0604030504040204" pitchFamily="34" charset="0"/>
                <a:cs typeface="Verdana" panose="020B0604030504040204" pitchFamily="34" charset="0"/>
              </a:rPr>
              <a:t>Divide </a:t>
            </a:r>
            <a:r>
              <a:rPr lang="en-US" b="1" i="1" dirty="0">
                <a:latin typeface="Verdana" panose="020B0604030504040204" pitchFamily="34" charset="0"/>
                <a:ea typeface="Verdana" panose="020B0604030504040204" pitchFamily="34" charset="0"/>
                <a:cs typeface="Verdana" panose="020B0604030504040204" pitchFamily="34" charset="0"/>
              </a:rPr>
              <a:t>into groups.</a:t>
            </a:r>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smtClean="0">
                <a:latin typeface="Verdana" panose="020B0604030504040204" pitchFamily="34" charset="0"/>
                <a:ea typeface="Verdana" panose="020B0604030504040204" pitchFamily="34" charset="0"/>
                <a:cs typeface="Verdana" panose="020B0604030504040204" pitchFamily="34" charset="0"/>
              </a:rPr>
              <a:t>We’ll </a:t>
            </a:r>
            <a:r>
              <a:rPr lang="en-US" dirty="0">
                <a:latin typeface="Verdana" panose="020B0604030504040204" pitchFamily="34" charset="0"/>
                <a:ea typeface="Verdana" panose="020B0604030504040204" pitchFamily="34" charset="0"/>
                <a:cs typeface="Verdana" panose="020B0604030504040204" pitchFamily="34" charset="0"/>
              </a:rPr>
              <a:t>divide now into groups of four people each to work on three case studies</a:t>
            </a:r>
            <a:r>
              <a:rPr lang="en-US" dirty="0" smtClean="0">
                <a:latin typeface="Verdana" panose="020B0604030504040204" pitchFamily="34" charset="0"/>
                <a:ea typeface="Verdana" panose="020B0604030504040204" pitchFamily="34" charset="0"/>
                <a:cs typeface="Verdana" panose="020B0604030504040204" pitchFamily="34" charset="0"/>
              </a:rPr>
              <a:t>.</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b="1" i="1" dirty="0">
                <a:latin typeface="Verdana" panose="020B0604030504040204" pitchFamily="34" charset="0"/>
                <a:ea typeface="Verdana" panose="020B0604030504040204" pitchFamily="34" charset="0"/>
                <a:cs typeface="Verdana" panose="020B0604030504040204" pitchFamily="34" charset="0"/>
              </a:rPr>
              <a:t>Introduce the case studies:</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Your </a:t>
            </a:r>
            <a:r>
              <a:rPr lang="en-US" dirty="0">
                <a:latin typeface="Verdana" panose="020B0604030504040204" pitchFamily="34" charset="0"/>
                <a:ea typeface="Verdana" panose="020B0604030504040204" pitchFamily="34" charset="0"/>
                <a:cs typeface="Verdana" panose="020B0604030504040204" pitchFamily="34" charset="0"/>
              </a:rPr>
              <a:t>goal is two-fold.  First, ask what other information you’d want to see on the chart.  Second, based on what the chart tells you, list the next steps you will take in the campaign.</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Let’s </a:t>
            </a:r>
            <a:r>
              <a:rPr lang="en-US" dirty="0">
                <a:latin typeface="Verdana" panose="020B0604030504040204" pitchFamily="34" charset="0"/>
                <a:ea typeface="Verdana" panose="020B0604030504040204" pitchFamily="34" charset="0"/>
                <a:cs typeface="Verdana" panose="020B0604030504040204" pitchFamily="34" charset="0"/>
              </a:rPr>
              <a:t>regroup in 15 minutes</a:t>
            </a:r>
            <a:r>
              <a:rPr lang="en-US" dirty="0" smtClean="0">
                <a:latin typeface="Verdana" panose="020B0604030504040204" pitchFamily="34" charset="0"/>
                <a:ea typeface="Verdana" panose="020B0604030504040204" pitchFamily="34" charset="0"/>
                <a:cs typeface="Verdana" panose="020B0604030504040204" pitchFamily="34" charset="0"/>
              </a:rPr>
              <a:t>.</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b="1" i="1" dirty="0" smtClean="0">
                <a:latin typeface="Verdana" panose="020B0604030504040204" pitchFamily="34" charset="0"/>
                <a:ea typeface="Verdana" panose="020B0604030504040204" pitchFamily="34" charset="0"/>
                <a:cs typeface="Verdana" panose="020B0604030504040204" pitchFamily="34" charset="0"/>
              </a:rPr>
              <a:t>State </a:t>
            </a:r>
            <a:r>
              <a:rPr lang="en-US" b="1" i="1" dirty="0">
                <a:latin typeface="Verdana" panose="020B0604030504040204" pitchFamily="34" charset="0"/>
                <a:ea typeface="Verdana" panose="020B0604030504040204" pitchFamily="34" charset="0"/>
                <a:cs typeface="Verdana" panose="020B0604030504040204" pitchFamily="34" charset="0"/>
              </a:rPr>
              <a:t>or paraphrase:  </a:t>
            </a:r>
            <a:r>
              <a:rPr lang="en-US" dirty="0">
                <a:latin typeface="Verdana" panose="020B0604030504040204" pitchFamily="34" charset="0"/>
                <a:ea typeface="Verdana" panose="020B0604030504040204" pitchFamily="34" charset="0"/>
                <a:cs typeface="Verdana" panose="020B0604030504040204" pitchFamily="34" charset="0"/>
              </a:rPr>
              <a:t>Let’s hear from each group about their case study.  One person from each group should report on your analysis of the campaign based on looking at your group’s chart.  Then tell us what other information you would like to see included in your groups chart</a:t>
            </a:r>
            <a:r>
              <a:rPr lang="en-US" dirty="0" smtClean="0">
                <a:latin typeface="Verdana" panose="020B0604030504040204" pitchFamily="34" charset="0"/>
                <a:ea typeface="Verdana" panose="020B0604030504040204" pitchFamily="34" charset="0"/>
                <a:cs typeface="Verdana" panose="020B0604030504040204" pitchFamily="34" charset="0"/>
              </a:rPr>
              <a:t>.</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b="1" i="1" dirty="0" smtClean="0">
                <a:latin typeface="Verdana" panose="020B0604030504040204" pitchFamily="34" charset="0"/>
                <a:ea typeface="Verdana" panose="020B0604030504040204" pitchFamily="34" charset="0"/>
                <a:cs typeface="Verdana" panose="020B0604030504040204" pitchFamily="34" charset="0"/>
              </a:rPr>
              <a:t>State </a:t>
            </a:r>
            <a:r>
              <a:rPr lang="en-US" b="1" i="1" dirty="0">
                <a:latin typeface="Verdana" panose="020B0604030504040204" pitchFamily="34" charset="0"/>
                <a:ea typeface="Verdana" panose="020B0604030504040204" pitchFamily="34" charset="0"/>
                <a:cs typeface="Verdana" panose="020B0604030504040204" pitchFamily="34" charset="0"/>
              </a:rPr>
              <a:t>or paraphrase after the group’s report:  </a:t>
            </a:r>
            <a:r>
              <a:rPr lang="en-US" dirty="0">
                <a:latin typeface="Verdana" panose="020B0604030504040204" pitchFamily="34" charset="0"/>
                <a:ea typeface="Verdana" panose="020B0604030504040204" pitchFamily="34" charset="0"/>
                <a:cs typeface="Verdana" panose="020B0604030504040204" pitchFamily="34" charset="0"/>
              </a:rPr>
              <a:t>Note that in the case of large units, many charts may be required.  At a minimum, a chart should include some identifying information of </a:t>
            </a:r>
          </a:p>
          <a:p>
            <a:r>
              <a:rPr lang="en-US" dirty="0">
                <a:latin typeface="Verdana" panose="020B0604030504040204" pitchFamily="34" charset="0"/>
                <a:ea typeface="Verdana" panose="020B0604030504040204" pitchFamily="34" charset="0"/>
                <a:cs typeface="Verdana" panose="020B0604030504040204" pitchFamily="34" charset="0"/>
              </a:rPr>
              <a:t> </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36218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600"/>
              </a:spcAft>
            </a:pPr>
            <a:r>
              <a:rPr lang="en-US" dirty="0" smtClean="0">
                <a:latin typeface="Verdana" panose="020B0604030504040204" pitchFamily="34" charset="0"/>
                <a:ea typeface="Verdana" panose="020B0604030504040204" pitchFamily="34" charset="0"/>
                <a:cs typeface="Verdana" panose="020B0604030504040204" pitchFamily="34" charset="0"/>
              </a:rPr>
              <a:t>Summary</a:t>
            </a:r>
          </a:p>
          <a:p>
            <a:pPr lvl="0"/>
            <a:r>
              <a:rPr lang="en-US" dirty="0" smtClean="0">
                <a:latin typeface="Verdana" panose="020B0604030504040204" pitchFamily="34" charset="0"/>
                <a:ea typeface="Verdana" panose="020B0604030504040204" pitchFamily="34" charset="0"/>
                <a:cs typeface="Verdana" panose="020B0604030504040204" pitchFamily="34" charset="0"/>
              </a:rPr>
              <a:t>Charting </a:t>
            </a:r>
            <a:r>
              <a:rPr lang="en-US" dirty="0">
                <a:latin typeface="Verdana" panose="020B0604030504040204" pitchFamily="34" charset="0"/>
                <a:ea typeface="Verdana" panose="020B0604030504040204" pitchFamily="34" charset="0"/>
                <a:cs typeface="Verdana" panose="020B0604030504040204" pitchFamily="34" charset="0"/>
              </a:rPr>
              <a:t>is a key component of any campaign.  It allows you, as the organizer, to record and study information in an immediately usable way.</a:t>
            </a: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a:latin typeface="Verdana" panose="020B0604030504040204" pitchFamily="34" charset="0"/>
                <a:ea typeface="Verdana" panose="020B0604030504040204" pitchFamily="34" charset="0"/>
                <a:cs typeface="Verdana" panose="020B0604030504040204" pitchFamily="34" charset="0"/>
              </a:rPr>
              <a:t>Charting is important at every stage of a campaign and in every kind of a drive – internal union building, contract mobilization or a new organizing effort.</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05190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3137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Verdana" panose="020B0604030504040204" pitchFamily="34" charset="0"/>
                <a:ea typeface="Verdana" panose="020B0604030504040204" pitchFamily="34" charset="0"/>
                <a:cs typeface="Verdana" panose="020B0604030504040204" pitchFamily="34" charset="0"/>
              </a:rPr>
              <a:t>Objectives</a:t>
            </a:r>
          </a:p>
          <a:p>
            <a:endParaRPr lang="en-US" b="1"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Mapping </a:t>
            </a:r>
            <a:r>
              <a:rPr lang="en-US" dirty="0">
                <a:latin typeface="Verdana" panose="020B0604030504040204" pitchFamily="34" charset="0"/>
                <a:ea typeface="Verdana" panose="020B0604030504040204" pitchFamily="34" charset="0"/>
                <a:cs typeface="Verdana" panose="020B0604030504040204" pitchFamily="34" charset="0"/>
              </a:rPr>
              <a:t>and charting the workplace, and understanding the relationships that exist within the workplace, are tools leaders and activists use when </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creating </a:t>
            </a:r>
            <a:r>
              <a:rPr lang="en-US" dirty="0">
                <a:latin typeface="Verdana" panose="020B0604030504040204" pitchFamily="34" charset="0"/>
                <a:ea typeface="Verdana" panose="020B0604030504040204" pitchFamily="34" charset="0"/>
                <a:cs typeface="Verdana" panose="020B0604030504040204" pitchFamily="34" charset="0"/>
              </a:rPr>
              <a:t>a strategy to reach out to co-workers who are not active or are not members of the union</a:t>
            </a:r>
            <a:r>
              <a:rPr lang="en-US" dirty="0" smtClean="0">
                <a:latin typeface="Verdana" panose="020B0604030504040204" pitchFamily="34" charset="0"/>
                <a:ea typeface="Verdana" panose="020B0604030504040204" pitchFamily="34" charset="0"/>
                <a:cs typeface="Verdana" panose="020B0604030504040204" pitchFamily="34" charset="0"/>
              </a:rPr>
              <a:t>.</a:t>
            </a:r>
          </a:p>
          <a:p>
            <a:pPr marL="171450" indent="-17145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This section will clarify the difference between charting and mapping and provide the following skills:</a:t>
            </a:r>
          </a:p>
          <a:p>
            <a:pPr marL="171450" lvl="0" indent="-171450">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How to depict a work site and organize information for mapping.</a:t>
            </a:r>
          </a:p>
          <a:p>
            <a:pPr marL="171450" lvl="0" indent="-171450">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How to use mapping for target purposes</a:t>
            </a:r>
            <a:r>
              <a:rPr lang="en-US" dirty="0" smtClean="0">
                <a:latin typeface="Verdana" panose="020B0604030504040204" pitchFamily="34" charset="0"/>
                <a:ea typeface="Verdana" panose="020B0604030504040204" pitchFamily="34" charset="0"/>
                <a:cs typeface="Verdana" panose="020B0604030504040204" pitchFamily="34" charset="0"/>
              </a:rPr>
              <a:t>.</a:t>
            </a:r>
          </a:p>
          <a:p>
            <a:pPr lvl="0"/>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Activists will appreciate the value of “seeing” the status of a workplace on a wall chart and be able to:</a:t>
            </a:r>
          </a:p>
          <a:p>
            <a:pPr marL="171450" lvl="0" indent="-171450">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Develop useful workforce charts.</a:t>
            </a:r>
          </a:p>
          <a:p>
            <a:pPr marL="171450" lvl="0" indent="-171450">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Integrate assessments and tests in charts.</a:t>
            </a:r>
          </a:p>
          <a:p>
            <a:pPr marL="171450" lvl="0" indent="-171450">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Use charts to plan work.</a:t>
            </a:r>
          </a:p>
          <a:p>
            <a:endParaRPr lang="en-US" dirty="0"/>
          </a:p>
        </p:txBody>
      </p:sp>
    </p:spTree>
    <p:extLst>
      <p:ext uri="{BB962C8B-B14F-4D97-AF65-F5344CB8AC3E}">
        <p14:creationId xmlns:p14="http://schemas.microsoft.com/office/powerpoint/2010/main" val="3604172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Organizing is both an art and a science.  Often we look at the unit we are given and we are overwhelmed by the number of people who are not members and who are not active  in helping us change our workplace.  </a:t>
            </a: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smtClean="0">
                <a:latin typeface="Verdana" panose="020B0604030504040204" pitchFamily="34" charset="0"/>
                <a:ea typeface="Verdana" panose="020B0604030504040204" pitchFamily="34" charset="0"/>
                <a:cs typeface="Verdana" panose="020B0604030504040204" pitchFamily="34" charset="0"/>
              </a:rPr>
              <a:t>This </a:t>
            </a:r>
            <a:r>
              <a:rPr lang="en-US" dirty="0">
                <a:latin typeface="Verdana" panose="020B0604030504040204" pitchFamily="34" charset="0"/>
                <a:ea typeface="Verdana" panose="020B0604030504040204" pitchFamily="34" charset="0"/>
                <a:cs typeface="Verdana" panose="020B0604030504040204" pitchFamily="34" charset="0"/>
              </a:rPr>
              <a:t>is why we need a systematic way to analyze who is working there and what we need to do to move them</a:t>
            </a:r>
            <a:r>
              <a:rPr lang="en-US" dirty="0" smtClean="0">
                <a:latin typeface="Verdana" panose="020B0604030504040204" pitchFamily="34" charset="0"/>
                <a:ea typeface="Verdana" panose="020B0604030504040204" pitchFamily="34" charset="0"/>
                <a:cs typeface="Verdana" panose="020B0604030504040204" pitchFamily="34" charset="0"/>
              </a:rPr>
              <a:t>.</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b="1" dirty="0">
                <a:latin typeface="Verdana" panose="020B0604030504040204" pitchFamily="34" charset="0"/>
                <a:ea typeface="Verdana" panose="020B0604030504040204" pitchFamily="34" charset="0"/>
                <a:cs typeface="Verdana" panose="020B0604030504040204" pitchFamily="34" charset="0"/>
              </a:rPr>
              <a:t>Why We Do This?</a:t>
            </a:r>
            <a:endParaRPr lang="en-US" dirty="0">
              <a:latin typeface="Verdana" panose="020B0604030504040204" pitchFamily="34" charset="0"/>
              <a:ea typeface="Verdana" panose="020B0604030504040204" pitchFamily="34" charset="0"/>
              <a:cs typeface="Verdana" panose="020B0604030504040204" pitchFamily="34" charset="0"/>
            </a:endParaRPr>
          </a:p>
          <a:p>
            <a:pPr lvl="0">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Organizing doesn’t just “happen”</a:t>
            </a:r>
          </a:p>
          <a:p>
            <a:pPr marL="171450" lvl="0" indent="-171450">
              <a:spcAft>
                <a:spcPts val="600"/>
              </a:spcAft>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Important for visual references</a:t>
            </a:r>
          </a:p>
          <a:p>
            <a:pPr marL="171450" lvl="0" indent="-171450">
              <a:spcAft>
                <a:spcPts val="600"/>
              </a:spcAft>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Important to keep for historical </a:t>
            </a:r>
            <a:r>
              <a:rPr lang="en-US" dirty="0" smtClean="0">
                <a:latin typeface="Verdana" panose="020B0604030504040204" pitchFamily="34" charset="0"/>
                <a:ea typeface="Verdana" panose="020B0604030504040204" pitchFamily="34" charset="0"/>
                <a:cs typeface="Verdana" panose="020B0604030504040204" pitchFamily="34" charset="0"/>
              </a:rPr>
              <a:t>references</a:t>
            </a:r>
          </a:p>
          <a:p>
            <a:pPr marL="171450" lvl="0" indent="-171450">
              <a:spcAft>
                <a:spcPts val="600"/>
              </a:spcAft>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Public </a:t>
            </a:r>
            <a:r>
              <a:rPr lang="en-US" dirty="0">
                <a:latin typeface="Verdana" panose="020B0604030504040204" pitchFamily="34" charset="0"/>
                <a:ea typeface="Verdana" panose="020B0604030504040204" pitchFamily="34" charset="0"/>
                <a:cs typeface="Verdana" panose="020B0604030504040204" pitchFamily="34" charset="0"/>
              </a:rPr>
              <a:t>structures are constant &amp; agencies aren’t moving every few years</a:t>
            </a:r>
          </a:p>
          <a:p>
            <a:pPr marL="171450" lvl="0" indent="-171450">
              <a:spcAft>
                <a:spcPts val="600"/>
              </a:spcAft>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Important for worksite leaders to understand the scope of the </a:t>
            </a:r>
            <a:r>
              <a:rPr lang="en-US" dirty="0" smtClean="0">
                <a:latin typeface="Verdana" panose="020B0604030504040204" pitchFamily="34" charset="0"/>
                <a:ea typeface="Verdana" panose="020B0604030504040204" pitchFamily="34" charset="0"/>
                <a:cs typeface="Verdana" panose="020B0604030504040204" pitchFamily="34" charset="0"/>
              </a:rPr>
              <a:t>workplaces</a:t>
            </a:r>
            <a:endParaRPr lang="en-US" dirty="0">
              <a:latin typeface="Verdana" panose="020B0604030504040204" pitchFamily="34" charset="0"/>
              <a:ea typeface="Verdana" panose="020B0604030504040204" pitchFamily="34" charset="0"/>
              <a:cs typeface="Verdana" panose="020B0604030504040204" pitchFamily="34" charset="0"/>
            </a:endParaRPr>
          </a:p>
          <a:p>
            <a:pPr lvl="0"/>
            <a:r>
              <a:rPr lang="en-US" dirty="0">
                <a:latin typeface="Verdana" panose="020B0604030504040204" pitchFamily="34" charset="0"/>
                <a:ea typeface="Verdana" panose="020B0604030504040204" pitchFamily="34" charset="0"/>
                <a:cs typeface="Verdana" panose="020B0604030504040204" pitchFamily="34" charset="0"/>
              </a:rPr>
              <a:t>Easier ask for potential members and members whom we are trying to </a:t>
            </a:r>
            <a:r>
              <a:rPr lang="en-US" dirty="0" smtClean="0">
                <a:latin typeface="Verdana" panose="020B0604030504040204" pitchFamily="34" charset="0"/>
                <a:ea typeface="Verdana" panose="020B0604030504040204" pitchFamily="34" charset="0"/>
                <a:cs typeface="Verdana" panose="020B0604030504040204" pitchFamily="34" charset="0"/>
              </a:rPr>
              <a:t>activate to give us a map of the building or a list of departments, etc.</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1179084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600"/>
              </a:spcBef>
              <a:spcAft>
                <a:spcPts val="1200"/>
              </a:spcAft>
            </a:pPr>
            <a:r>
              <a:rPr lang="en-US" altLang="en-US" dirty="0" smtClean="0">
                <a:latin typeface="Verdana" panose="020B0604030504040204" pitchFamily="34" charset="0"/>
                <a:ea typeface="Verdana" panose="020B0604030504040204" pitchFamily="34" charset="0"/>
                <a:cs typeface="Verdana" panose="020B0604030504040204" pitchFamily="34" charset="0"/>
              </a:rPr>
              <a:t>A visual depiction of the worksite or worksites</a:t>
            </a:r>
          </a:p>
          <a:p>
            <a:pPr eaLnBrk="1" hangingPunct="1">
              <a:spcBef>
                <a:spcPts val="600"/>
              </a:spcBef>
              <a:spcAft>
                <a:spcPts val="1200"/>
              </a:spcAft>
            </a:pPr>
            <a:r>
              <a:rPr lang="en-US" altLang="en-US" dirty="0" smtClean="0">
                <a:latin typeface="Verdana" panose="020B0604030504040204" pitchFamily="34" charset="0"/>
                <a:ea typeface="Verdana" panose="020B0604030504040204" pitchFamily="34" charset="0"/>
                <a:cs typeface="Verdana" panose="020B0604030504040204" pitchFamily="34" charset="0"/>
              </a:rPr>
              <a:t>The spatial relationships between our members, supervisors and others at the worksite, looks for proximities</a:t>
            </a:r>
          </a:p>
          <a:p>
            <a:pPr eaLnBrk="1" hangingPunct="1">
              <a:spcBef>
                <a:spcPts val="600"/>
              </a:spcBef>
              <a:spcAft>
                <a:spcPts val="1200"/>
              </a:spcAft>
            </a:pPr>
            <a:r>
              <a:rPr lang="en-US" altLang="en-US" dirty="0" smtClean="0">
                <a:latin typeface="Verdana" panose="020B0604030504040204" pitchFamily="34" charset="0"/>
                <a:ea typeface="Verdana" panose="020B0604030504040204" pitchFamily="34" charset="0"/>
                <a:cs typeface="Verdana" panose="020B0604030504040204" pitchFamily="34" charset="0"/>
              </a:rPr>
              <a:t>Identifies connections between activists and other members and non-members</a:t>
            </a:r>
          </a:p>
          <a:p>
            <a:pPr eaLnBrk="1" hangingPunct="1">
              <a:spcBef>
                <a:spcPts val="600"/>
              </a:spcBef>
              <a:spcAft>
                <a:spcPts val="1200"/>
              </a:spcAft>
            </a:pPr>
            <a:r>
              <a:rPr lang="en-US" altLang="en-US" dirty="0" smtClean="0">
                <a:latin typeface="Verdana" panose="020B0604030504040204" pitchFamily="34" charset="0"/>
                <a:ea typeface="Verdana" panose="020B0604030504040204" pitchFamily="34" charset="0"/>
                <a:cs typeface="Verdana" panose="020B0604030504040204" pitchFamily="34" charset="0"/>
              </a:rPr>
              <a:t>Used to plan campaign work and determine effectiveness of campaign</a:t>
            </a:r>
          </a:p>
          <a:p>
            <a:endParaRPr lang="en-US" dirty="0"/>
          </a:p>
        </p:txBody>
      </p:sp>
    </p:spTree>
    <p:extLst>
      <p:ext uri="{BB962C8B-B14F-4D97-AF65-F5344CB8AC3E}">
        <p14:creationId xmlns:p14="http://schemas.microsoft.com/office/powerpoint/2010/main" val="3845913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latin typeface="Verdana" panose="020B0604030504040204" pitchFamily="34" charset="0"/>
                <a:ea typeface="Verdana" panose="020B0604030504040204" pitchFamily="34" charset="0"/>
                <a:cs typeface="Verdana" panose="020B0604030504040204" pitchFamily="34" charset="0"/>
              </a:rPr>
              <a:t>Prioritizing our work is important in a world and a campaign where there is never enough time.</a:t>
            </a: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US" b="1" i="1" dirty="0" smtClean="0">
                <a:latin typeface="Verdana" panose="020B0604030504040204" pitchFamily="34" charset="0"/>
                <a:ea typeface="Verdana" panose="020B0604030504040204" pitchFamily="34" charset="0"/>
                <a:cs typeface="Verdana" panose="020B0604030504040204" pitchFamily="34" charset="0"/>
              </a:rPr>
              <a:t>Write </a:t>
            </a:r>
            <a:r>
              <a:rPr lang="en-US" dirty="0" smtClean="0">
                <a:latin typeface="Verdana" panose="020B0604030504040204" pitchFamily="34" charset="0"/>
                <a:ea typeface="Verdana" panose="020B0604030504040204" pitchFamily="34" charset="0"/>
                <a:cs typeface="Verdana" panose="020B0604030504040204" pitchFamily="34" charset="0"/>
              </a:rPr>
              <a:t>on the top of a flipchart</a:t>
            </a:r>
            <a:r>
              <a:rPr lang="en-US" b="1" i="1" dirty="0" smtClean="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Why map?</a:t>
            </a:r>
          </a:p>
          <a:p>
            <a:r>
              <a:rPr lang="en-US" b="1" i="1" dirty="0" smtClean="0">
                <a:latin typeface="Verdana" panose="020B0604030504040204" pitchFamily="34" charset="0"/>
                <a:ea typeface="Verdana" panose="020B0604030504040204" pitchFamily="34" charset="0"/>
                <a:cs typeface="Verdana" panose="020B0604030504040204" pitchFamily="34" charset="0"/>
              </a:rPr>
              <a:t>Record </a:t>
            </a:r>
            <a:r>
              <a:rPr lang="en-US" dirty="0" smtClean="0">
                <a:latin typeface="Verdana" panose="020B0604030504040204" pitchFamily="34" charset="0"/>
                <a:ea typeface="Verdana" panose="020B0604030504040204" pitchFamily="34" charset="0"/>
                <a:cs typeface="Verdana" panose="020B0604030504040204" pitchFamily="34" charset="0"/>
              </a:rPr>
              <a:t>group responses </a:t>
            </a:r>
          </a:p>
          <a:p>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US" b="1" i="1" dirty="0" smtClean="0">
                <a:latin typeface="Verdana" panose="020B0604030504040204" pitchFamily="34" charset="0"/>
                <a:ea typeface="Verdana" panose="020B0604030504040204" pitchFamily="34" charset="0"/>
                <a:cs typeface="Verdana" panose="020B0604030504040204" pitchFamily="34" charset="0"/>
              </a:rPr>
              <a:t>State </a:t>
            </a:r>
            <a:r>
              <a:rPr lang="en-US" b="1" i="1" dirty="0">
                <a:latin typeface="Verdana" panose="020B0604030504040204" pitchFamily="34" charset="0"/>
                <a:ea typeface="Verdana" panose="020B0604030504040204" pitchFamily="34" charset="0"/>
                <a:cs typeface="Verdana" panose="020B0604030504040204" pitchFamily="34" charset="0"/>
              </a:rPr>
              <a:t>of </a:t>
            </a:r>
            <a:r>
              <a:rPr lang="en-US" b="1" i="1" dirty="0" smtClean="0">
                <a:latin typeface="Verdana" panose="020B0604030504040204" pitchFamily="34" charset="0"/>
                <a:ea typeface="Verdana" panose="020B0604030504040204" pitchFamily="34" charset="0"/>
                <a:cs typeface="Verdana" panose="020B0604030504040204" pitchFamily="34" charset="0"/>
              </a:rPr>
              <a:t>paraphrase</a:t>
            </a:r>
            <a:endParaRPr 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US" altLang="en-US" dirty="0" smtClean="0">
                <a:latin typeface="Verdana" panose="020B0604030504040204" pitchFamily="34" charset="0"/>
                <a:ea typeface="Verdana" panose="020B0604030504040204" pitchFamily="34" charset="0"/>
                <a:cs typeface="Verdana" panose="020B0604030504040204" pitchFamily="34" charset="0"/>
              </a:rPr>
              <a:t>Mapping </a:t>
            </a:r>
            <a:r>
              <a:rPr lang="en-US" altLang="en-US" dirty="0">
                <a:latin typeface="Verdana" panose="020B0604030504040204" pitchFamily="34" charset="0"/>
                <a:ea typeface="Verdana" panose="020B0604030504040204" pitchFamily="34" charset="0"/>
                <a:cs typeface="Verdana" panose="020B0604030504040204" pitchFamily="34" charset="0"/>
              </a:rPr>
              <a:t>is a tool we use to help us prioritize our work.</a:t>
            </a: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US" altLang="en-US" dirty="0">
                <a:latin typeface="Verdana" panose="020B0604030504040204" pitchFamily="34" charset="0"/>
                <a:ea typeface="Verdana" panose="020B0604030504040204" pitchFamily="34" charset="0"/>
                <a:cs typeface="Verdana" panose="020B0604030504040204" pitchFamily="34" charset="0"/>
              </a:rPr>
              <a:t>For example, we want to hold one-on-one conversations with everyone in the bargaining unit but time is limited.  Where should we focus our conversations?  </a:t>
            </a: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US" altLang="en-US" dirty="0">
                <a:latin typeface="Verdana" panose="020B0604030504040204" pitchFamily="34" charset="0"/>
                <a:ea typeface="Verdana" panose="020B0604030504040204" pitchFamily="34" charset="0"/>
                <a:cs typeface="Verdana" panose="020B0604030504040204" pitchFamily="34" charset="0"/>
              </a:rPr>
              <a:t>By mapping our worksites and determining where activists are located in relation to other members we can prioritize our work and give assignments that are the most efficient.  </a:t>
            </a:r>
          </a:p>
          <a:p>
            <a:pPr>
              <a:spcBef>
                <a:spcPct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Rectangle 3"/>
          <p:cNvSpPr/>
          <p:nvPr/>
        </p:nvSpPr>
        <p:spPr>
          <a:xfrm>
            <a:off x="-6781800" y="1143000"/>
            <a:ext cx="4762500" cy="461665"/>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2110334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b="1" i="1" dirty="0">
                <a:latin typeface="Verdana" panose="020B0604030504040204" pitchFamily="34" charset="0"/>
                <a:ea typeface="Verdana" panose="020B0604030504040204" pitchFamily="34" charset="0"/>
                <a:cs typeface="Verdana" panose="020B0604030504040204" pitchFamily="34" charset="0"/>
              </a:rPr>
              <a:t>Ask</a:t>
            </a:r>
            <a:r>
              <a:rPr lang="en-US" dirty="0">
                <a:latin typeface="Verdana" panose="020B0604030504040204" pitchFamily="34" charset="0"/>
                <a:ea typeface="Verdana" panose="020B0604030504040204" pitchFamily="34" charset="0"/>
                <a:cs typeface="Verdana" panose="020B0604030504040204" pitchFamily="34" charset="0"/>
              </a:rPr>
              <a:t> the following question:</a:t>
            </a:r>
          </a:p>
          <a:p>
            <a:r>
              <a:rPr lang="en-US" b="1" dirty="0">
                <a:latin typeface="Verdana" panose="020B0604030504040204" pitchFamily="34" charset="0"/>
                <a:ea typeface="Verdana" panose="020B0604030504040204" pitchFamily="34" charset="0"/>
                <a:cs typeface="Verdana" panose="020B0604030504040204" pitchFamily="34" charset="0"/>
              </a:rPr>
              <a:t>“Who else should be involved?”</a:t>
            </a: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b="1" i="1" dirty="0">
                <a:latin typeface="Verdana" panose="020B0604030504040204" pitchFamily="34" charset="0"/>
                <a:ea typeface="Verdana" panose="020B0604030504040204" pitchFamily="34" charset="0"/>
                <a:cs typeface="Verdana" panose="020B0604030504040204" pitchFamily="34" charset="0"/>
              </a:rPr>
              <a:t>Record</a:t>
            </a:r>
            <a:r>
              <a:rPr lang="en-US" dirty="0">
                <a:latin typeface="Verdana" panose="020B0604030504040204" pitchFamily="34" charset="0"/>
                <a:ea typeface="Verdana" panose="020B0604030504040204" pitchFamily="34" charset="0"/>
                <a:cs typeface="Verdana" panose="020B0604030504040204" pitchFamily="34" charset="0"/>
              </a:rPr>
              <a:t> the ideas given in the discussion. </a:t>
            </a:r>
          </a:p>
          <a:p>
            <a:r>
              <a:rPr lang="en-US" dirty="0">
                <a:latin typeface="Verdana" panose="020B0604030504040204" pitchFamily="34" charset="0"/>
                <a:ea typeface="Verdana" panose="020B0604030504040204" pitchFamily="34" charset="0"/>
                <a:cs typeface="Verdana" panose="020B0604030504040204" pitchFamily="34" charset="0"/>
              </a:rPr>
              <a:t> </a:t>
            </a:r>
          </a:p>
          <a:p>
            <a:pPr>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Listed below are some possible contributions that may be made by the </a:t>
            </a:r>
            <a:r>
              <a:rPr lang="en-US" dirty="0" smtClean="0">
                <a:latin typeface="Verdana" panose="020B0604030504040204" pitchFamily="34" charset="0"/>
                <a:ea typeface="Verdana" panose="020B0604030504040204" pitchFamily="34" charset="0"/>
                <a:cs typeface="Verdana" panose="020B0604030504040204" pitchFamily="34" charset="0"/>
              </a:rPr>
              <a:t>participants:</a:t>
            </a:r>
            <a:endParaRPr lang="en-US" dirty="0">
              <a:latin typeface="Verdana" panose="020B0604030504040204" pitchFamily="34" charset="0"/>
              <a:ea typeface="Verdana" panose="020B0604030504040204" pitchFamily="34" charset="0"/>
              <a:cs typeface="Verdana" panose="020B0604030504040204" pitchFamily="34" charset="0"/>
            </a:endParaRPr>
          </a:p>
          <a:p>
            <a:pPr marL="171450" lvl="0" indent="-171450">
              <a:spcAft>
                <a:spcPts val="600"/>
              </a:spcAft>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It’s </a:t>
            </a:r>
            <a:r>
              <a:rPr lang="en-US" dirty="0">
                <a:latin typeface="Verdana" panose="020B0604030504040204" pitchFamily="34" charset="0"/>
                <a:ea typeface="Verdana" panose="020B0604030504040204" pitchFamily="34" charset="0"/>
                <a:cs typeface="Verdana" panose="020B0604030504040204" pitchFamily="34" charset="0"/>
              </a:rPr>
              <a:t>already there! Ask for it. i.e. building map, worker lists, directory, etc</a:t>
            </a:r>
            <a:r>
              <a:rPr lang="en-US" dirty="0" smtClean="0">
                <a:latin typeface="Verdana" panose="020B0604030504040204" pitchFamily="34" charset="0"/>
                <a:ea typeface="Verdana" panose="020B0604030504040204" pitchFamily="34" charset="0"/>
                <a:cs typeface="Verdana" panose="020B0604030504040204" pitchFamily="34" charset="0"/>
              </a:rPr>
              <a:t>.</a:t>
            </a:r>
            <a:endParaRPr lang="en-US" dirty="0">
              <a:latin typeface="Verdana" panose="020B0604030504040204" pitchFamily="34" charset="0"/>
              <a:ea typeface="Verdana" panose="020B0604030504040204" pitchFamily="34" charset="0"/>
              <a:cs typeface="Verdana" panose="020B0604030504040204" pitchFamily="34" charset="0"/>
            </a:endParaRPr>
          </a:p>
          <a:p>
            <a:pPr marL="171450" lvl="0" indent="-171450">
              <a:spcAft>
                <a:spcPts val="600"/>
              </a:spcAft>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Members </a:t>
            </a:r>
          </a:p>
          <a:p>
            <a:pPr marL="171450" lvl="0" indent="-171450">
              <a:spcAft>
                <a:spcPts val="600"/>
              </a:spcAft>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One-on-ones</a:t>
            </a:r>
          </a:p>
          <a:p>
            <a:pPr marL="171450" lvl="0" indent="-171450">
              <a:spcAft>
                <a:spcPts val="600"/>
              </a:spcAft>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Debriefs</a:t>
            </a:r>
          </a:p>
          <a:p>
            <a:pPr marL="171450" lvl="0" indent="-171450">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Research</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884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b="1" i="1" dirty="0">
                <a:latin typeface="Verdana" panose="020B0604030504040204" pitchFamily="34" charset="0"/>
                <a:ea typeface="Verdana" panose="020B0604030504040204" pitchFamily="34" charset="0"/>
                <a:cs typeface="Verdana" panose="020B0604030504040204" pitchFamily="34" charset="0"/>
              </a:rPr>
              <a:t>State or paraphrase and write on </a:t>
            </a:r>
            <a:r>
              <a:rPr lang="en-US" dirty="0">
                <a:latin typeface="Verdana" panose="020B0604030504040204" pitchFamily="34" charset="0"/>
                <a:ea typeface="Verdana" panose="020B0604030504040204" pitchFamily="34" charset="0"/>
                <a:cs typeface="Verdana" panose="020B0604030504040204" pitchFamily="34" charset="0"/>
              </a:rPr>
              <a:t>the flipchart as you talk:</a:t>
            </a:r>
          </a:p>
          <a:p>
            <a:pPr>
              <a:spcAft>
                <a:spcPts val="600"/>
              </a:spcAft>
            </a:pPr>
            <a:r>
              <a:rPr lang="en-US" dirty="0" smtClean="0">
                <a:latin typeface="Verdana" panose="020B0604030504040204" pitchFamily="34" charset="0"/>
                <a:ea typeface="Verdana" panose="020B0604030504040204" pitchFamily="34" charset="0"/>
                <a:cs typeface="Verdana" panose="020B0604030504040204" pitchFamily="34" charset="0"/>
              </a:rPr>
              <a:t>“A </a:t>
            </a:r>
            <a:r>
              <a:rPr lang="en-US" dirty="0">
                <a:latin typeface="Verdana" panose="020B0604030504040204" pitchFamily="34" charset="0"/>
                <a:ea typeface="Verdana" panose="020B0604030504040204" pitchFamily="34" charset="0"/>
                <a:cs typeface="Verdana" panose="020B0604030504040204" pitchFamily="34" charset="0"/>
              </a:rPr>
              <a:t>worksite map </a:t>
            </a:r>
            <a:r>
              <a:rPr lang="en-US" dirty="0" smtClean="0">
                <a:latin typeface="Verdana" panose="020B0604030504040204" pitchFamily="34" charset="0"/>
                <a:ea typeface="Verdana" panose="020B0604030504040204" pitchFamily="34" charset="0"/>
                <a:cs typeface="Verdana" panose="020B0604030504040204" pitchFamily="34" charset="0"/>
              </a:rPr>
              <a:t>includes”</a:t>
            </a:r>
            <a:endParaRPr lang="en-US" dirty="0">
              <a:latin typeface="Verdana" panose="020B0604030504040204" pitchFamily="34" charset="0"/>
              <a:ea typeface="Verdana" panose="020B0604030504040204" pitchFamily="34" charset="0"/>
              <a:cs typeface="Verdana" panose="020B0604030504040204" pitchFamily="34" charset="0"/>
            </a:endParaRPr>
          </a:p>
          <a:p>
            <a:pPr marL="171450" lvl="0" indent="-171450">
              <a:spcAft>
                <a:spcPts val="600"/>
              </a:spcAft>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a geographic map depiction of the worksite – entrance, break room, where workers go to some – the physical aspects of the work location.</a:t>
            </a:r>
          </a:p>
          <a:p>
            <a:pPr marL="171450" lvl="0" indent="-171450">
              <a:spcAft>
                <a:spcPts val="600"/>
              </a:spcAft>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where the workers are within the worksite</a:t>
            </a:r>
          </a:p>
          <a:p>
            <a:pPr marL="171450" lvl="0" indent="-171450">
              <a:spcAft>
                <a:spcPts val="600"/>
              </a:spcAft>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further, not just where the workers are – but how they are grouped</a:t>
            </a:r>
          </a:p>
          <a:p>
            <a:pPr marL="171450" lvl="0" indent="-171450">
              <a:spcAft>
                <a:spcPts val="600"/>
              </a:spcAft>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names of workers, supervisors, other workers</a:t>
            </a:r>
          </a:p>
          <a:p>
            <a:pPr marL="171450" lvl="0" indent="-171450">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holes – in other words, maps help us identify what we still need to </a:t>
            </a:r>
            <a:r>
              <a:rPr lang="en-US" dirty="0" smtClean="0">
                <a:latin typeface="Verdana" panose="020B0604030504040204" pitchFamily="34" charset="0"/>
                <a:ea typeface="Verdana" panose="020B0604030504040204" pitchFamily="34" charset="0"/>
                <a:cs typeface="Verdana" panose="020B0604030504040204" pitchFamily="34" charset="0"/>
              </a:rPr>
              <a:t>know other </a:t>
            </a:r>
            <a:r>
              <a:rPr lang="en-US" dirty="0">
                <a:latin typeface="Verdana" panose="020B0604030504040204" pitchFamily="34" charset="0"/>
                <a:ea typeface="Verdana" panose="020B0604030504040204" pitchFamily="34" charset="0"/>
                <a:cs typeface="Verdana" panose="020B0604030504040204" pitchFamily="34" charset="0"/>
              </a:rPr>
              <a:t>information such as which workers are committee members or assessments</a:t>
            </a:r>
            <a:r>
              <a:rPr lang="en-US" dirty="0" smtClean="0">
                <a:latin typeface="Verdana" panose="020B0604030504040204" pitchFamily="34" charset="0"/>
                <a:ea typeface="Verdana" panose="020B0604030504040204" pitchFamily="34" charset="0"/>
                <a:cs typeface="Verdana" panose="020B0604030504040204" pitchFamily="34" charset="0"/>
              </a:rPr>
              <a:t>.</a:t>
            </a:r>
          </a:p>
          <a:p>
            <a:pPr lvl="0"/>
            <a:r>
              <a:rPr lang="en-US" dirty="0" smtClean="0">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Or</a:t>
            </a:r>
            <a:r>
              <a:rPr lang="en-US" dirty="0">
                <a:latin typeface="Verdana" panose="020B0604030504040204" pitchFamily="34" charset="0"/>
                <a:ea typeface="Verdana" panose="020B0604030504040204" pitchFamily="34" charset="0"/>
                <a:cs typeface="Verdana" panose="020B0604030504040204" pitchFamily="34" charset="0"/>
              </a:rPr>
              <a:t>, a more concise list of what worksite maps should include:</a:t>
            </a:r>
          </a:p>
          <a:p>
            <a:pPr marL="171450" lvl="0" indent="-171450">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physical </a:t>
            </a:r>
            <a:r>
              <a:rPr lang="en-US" dirty="0">
                <a:latin typeface="Verdana" panose="020B0604030504040204" pitchFamily="34" charset="0"/>
                <a:ea typeface="Verdana" panose="020B0604030504040204" pitchFamily="34" charset="0"/>
                <a:cs typeface="Verdana" panose="020B0604030504040204" pitchFamily="34" charset="0"/>
              </a:rPr>
              <a:t>properties</a:t>
            </a:r>
          </a:p>
          <a:p>
            <a:pPr marL="171450" lvl="0" indent="-171450">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location of workers</a:t>
            </a:r>
          </a:p>
          <a:p>
            <a:pPr marL="171450" lvl="0" indent="-171450">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groupings of workers</a:t>
            </a:r>
          </a:p>
          <a:p>
            <a:pPr marL="171450" lvl="0" indent="-171450">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names</a:t>
            </a:r>
          </a:p>
          <a:p>
            <a:pPr marL="171450" lvl="0" indent="-171450">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missing information</a:t>
            </a:r>
          </a:p>
          <a:p>
            <a:pPr marL="171450" indent="-171450">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committee members</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29304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Mapping </a:t>
            </a:r>
            <a:r>
              <a:rPr lang="en-US" b="1" dirty="0" smtClean="0">
                <a:latin typeface="Verdana" panose="020B0604030504040204" pitchFamily="34" charset="0"/>
                <a:ea typeface="Verdana" panose="020B0604030504040204" pitchFamily="34" charset="0"/>
                <a:cs typeface="Verdana" panose="020B0604030504040204" pitchFamily="34" charset="0"/>
              </a:rPr>
              <a:t>Activity</a:t>
            </a: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b="1" i="1" dirty="0">
                <a:latin typeface="Verdana" panose="020B0604030504040204" pitchFamily="34" charset="0"/>
                <a:ea typeface="Verdana" panose="020B0604030504040204" pitchFamily="34" charset="0"/>
                <a:cs typeface="Verdana" panose="020B0604030504040204" pitchFamily="34" charset="0"/>
              </a:rPr>
              <a:t>Divide</a:t>
            </a:r>
            <a:r>
              <a:rPr lang="en-US" dirty="0">
                <a:latin typeface="Verdana" panose="020B0604030504040204" pitchFamily="34" charset="0"/>
                <a:ea typeface="Verdana" panose="020B0604030504040204" pitchFamily="34" charset="0"/>
                <a:cs typeface="Verdana" panose="020B0604030504040204" pitchFamily="34" charset="0"/>
              </a:rPr>
              <a:t> into groups and fill in maps and charts for 20 </a:t>
            </a:r>
            <a:r>
              <a:rPr lang="en-US" dirty="0" smtClean="0">
                <a:latin typeface="Verdana" panose="020B0604030504040204" pitchFamily="34" charset="0"/>
                <a:ea typeface="Verdana" panose="020B0604030504040204" pitchFamily="34" charset="0"/>
                <a:cs typeface="Verdana" panose="020B0604030504040204" pitchFamily="34" charset="0"/>
              </a:rPr>
              <a:t>minutes</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b="1" i="1" dirty="0">
                <a:latin typeface="Verdana" panose="020B0604030504040204" pitchFamily="34" charset="0"/>
                <a:ea typeface="Verdana" panose="020B0604030504040204" pitchFamily="34" charset="0"/>
                <a:cs typeface="Verdana" panose="020B0604030504040204" pitchFamily="34" charset="0"/>
              </a:rPr>
              <a:t>Explain</a:t>
            </a:r>
            <a:r>
              <a:rPr lang="en-US" b="1" dirty="0">
                <a:latin typeface="Verdana" panose="020B0604030504040204" pitchFamily="34" charset="0"/>
                <a:ea typeface="Verdana" panose="020B0604030504040204" pitchFamily="34" charset="0"/>
                <a:cs typeface="Verdana" panose="020B0604030504040204" pitchFamily="34" charset="0"/>
              </a:rPr>
              <a:t> </a:t>
            </a:r>
            <a:r>
              <a:rPr lang="en-US" b="1" i="1" dirty="0">
                <a:latin typeface="Verdana" panose="020B0604030504040204" pitchFamily="34" charset="0"/>
                <a:ea typeface="Verdana" panose="020B0604030504040204" pitchFamily="34" charset="0"/>
                <a:cs typeface="Verdana" panose="020B0604030504040204" pitchFamily="34" charset="0"/>
              </a:rPr>
              <a:t>exercise:</a:t>
            </a:r>
            <a:r>
              <a:rPr lang="en-US" dirty="0">
                <a:latin typeface="Verdana" panose="020B0604030504040204" pitchFamily="34" charset="0"/>
                <a:ea typeface="Verdana" panose="020B0604030504040204" pitchFamily="34" charset="0"/>
                <a:cs typeface="Verdana" panose="020B0604030504040204" pitchFamily="34" charset="0"/>
              </a:rPr>
              <a:t> Using Handouts 4-2 and 4-3 or 4-4 and 4-5, develop a list of activities that would help your local attain full membership at this work site</a:t>
            </a:r>
            <a:r>
              <a:rPr lang="en-US" dirty="0" smtClean="0">
                <a:latin typeface="Verdana" panose="020B0604030504040204" pitchFamily="34" charset="0"/>
                <a:ea typeface="Verdana" panose="020B0604030504040204" pitchFamily="34" charset="0"/>
                <a:cs typeface="Verdana" panose="020B0604030504040204" pitchFamily="34" charset="0"/>
              </a:rPr>
              <a:t>.</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b="1" i="1" dirty="0">
                <a:latin typeface="Verdana" panose="020B0604030504040204" pitchFamily="34" charset="0"/>
                <a:ea typeface="Verdana" panose="020B0604030504040204" pitchFamily="34" charset="0"/>
                <a:cs typeface="Verdana" panose="020B0604030504040204" pitchFamily="34" charset="0"/>
              </a:rPr>
              <a:t>Allow</a:t>
            </a:r>
            <a:r>
              <a:rPr lang="en-US" dirty="0">
                <a:latin typeface="Verdana" panose="020B0604030504040204" pitchFamily="34" charset="0"/>
                <a:ea typeface="Verdana" panose="020B0604030504040204" pitchFamily="34" charset="0"/>
                <a:cs typeface="Verdana" panose="020B0604030504040204" pitchFamily="34" charset="0"/>
              </a:rPr>
              <a:t> five minutes at end for participants to share with the other tables what they did with their maps and charts</a:t>
            </a:r>
            <a:r>
              <a:rPr lang="en-US" dirty="0" smtClean="0">
                <a:latin typeface="Verdana" panose="020B0604030504040204" pitchFamily="34" charset="0"/>
                <a:ea typeface="Verdana" panose="020B0604030504040204" pitchFamily="34" charset="0"/>
                <a:cs typeface="Verdana" panose="020B0604030504040204" pitchFamily="34" charset="0"/>
              </a:rPr>
              <a:t>.</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67517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How to move people using relationships and issues—(20 minutes</a:t>
            </a:r>
            <a:r>
              <a:rPr lang="en-US" b="1" dirty="0" smtClean="0">
                <a:latin typeface="Verdana" panose="020B0604030504040204" pitchFamily="34" charset="0"/>
                <a:ea typeface="Verdana" panose="020B0604030504040204" pitchFamily="34" charset="0"/>
                <a:cs typeface="Verdana" panose="020B0604030504040204" pitchFamily="34" charset="0"/>
              </a:rPr>
              <a:t>)</a:t>
            </a:r>
          </a:p>
          <a:p>
            <a:endParaRPr lang="en-US" dirty="0">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US" b="1" i="1" dirty="0">
                <a:latin typeface="Verdana" panose="020B0604030504040204" pitchFamily="34" charset="0"/>
                <a:ea typeface="Verdana" panose="020B0604030504040204" pitchFamily="34" charset="0"/>
                <a:cs typeface="Verdana" panose="020B0604030504040204" pitchFamily="34" charset="0"/>
              </a:rPr>
              <a:t>Ask</a:t>
            </a:r>
            <a:r>
              <a:rPr lang="en-US" b="1" dirty="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the following question:</a:t>
            </a:r>
          </a:p>
          <a:p>
            <a:r>
              <a:rPr lang="en-US" dirty="0">
                <a:latin typeface="Verdana" panose="020B0604030504040204" pitchFamily="34" charset="0"/>
                <a:ea typeface="Verdana" panose="020B0604030504040204" pitchFamily="34" charset="0"/>
                <a:cs typeface="Verdana" panose="020B0604030504040204" pitchFamily="34" charset="0"/>
              </a:rPr>
              <a:t>What relationships between people exist in the </a:t>
            </a:r>
            <a:r>
              <a:rPr lang="en-US" dirty="0" smtClean="0">
                <a:latin typeface="Verdana" panose="020B0604030504040204" pitchFamily="34" charset="0"/>
                <a:ea typeface="Verdana" panose="020B0604030504040204" pitchFamily="34" charset="0"/>
                <a:cs typeface="Verdana" panose="020B0604030504040204" pitchFamily="34" charset="0"/>
              </a:rPr>
              <a:t>workplace </a:t>
            </a:r>
            <a:r>
              <a:rPr lang="en-US" dirty="0">
                <a:latin typeface="Verdana" panose="020B0604030504040204" pitchFamily="34" charset="0"/>
                <a:ea typeface="Verdana" panose="020B0604030504040204" pitchFamily="34" charset="0"/>
                <a:cs typeface="Verdana" panose="020B0604030504040204" pitchFamily="34" charset="0"/>
              </a:rPr>
              <a:t>you </a:t>
            </a:r>
            <a:r>
              <a:rPr lang="en-US" dirty="0" smtClean="0">
                <a:latin typeface="Verdana" panose="020B0604030504040204" pitchFamily="34" charset="0"/>
                <a:ea typeface="Verdana" panose="020B0604030504040204" pitchFamily="34" charset="0"/>
                <a:cs typeface="Verdana" panose="020B0604030504040204" pitchFamily="34" charset="0"/>
              </a:rPr>
              <a:t>just mapped? </a:t>
            </a:r>
          </a:p>
          <a:p>
            <a:endParaRPr lang="en-US" sz="800"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How will it help your organizing strategy?</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b="1" i="1" dirty="0" smtClean="0">
                <a:latin typeface="Verdana" panose="020B0604030504040204" pitchFamily="34" charset="0"/>
                <a:ea typeface="Verdana" panose="020B0604030504040204" pitchFamily="34" charset="0"/>
                <a:cs typeface="Verdana" panose="020B0604030504040204" pitchFamily="34" charset="0"/>
              </a:rPr>
              <a:t>Group Reports </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 </a:t>
            </a:r>
          </a:p>
          <a:p>
            <a:pPr>
              <a:spcAft>
                <a:spcPts val="600"/>
              </a:spcAft>
            </a:pPr>
            <a:r>
              <a:rPr lang="en-US" b="1" i="1" dirty="0" smtClean="0">
                <a:latin typeface="Verdana" panose="020B0604030504040204" pitchFamily="34" charset="0"/>
                <a:ea typeface="Verdana" panose="020B0604030504040204" pitchFamily="34" charset="0"/>
                <a:cs typeface="Verdana" panose="020B0604030504040204" pitchFamily="34" charset="0"/>
              </a:rPr>
              <a:t>Ask</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the following questions:</a:t>
            </a:r>
          </a:p>
          <a:p>
            <a:pPr>
              <a:spcAft>
                <a:spcPts val="600"/>
              </a:spcAft>
            </a:pPr>
            <a:r>
              <a:rPr lang="en-US" dirty="0" smtClean="0">
                <a:latin typeface="Verdana" panose="020B0604030504040204" pitchFamily="34" charset="0"/>
                <a:ea typeface="Verdana" panose="020B0604030504040204" pitchFamily="34" charset="0"/>
                <a:cs typeface="Verdana" panose="020B0604030504040204" pitchFamily="34" charset="0"/>
              </a:rPr>
              <a:t>Why </a:t>
            </a:r>
            <a:r>
              <a:rPr lang="en-US" dirty="0">
                <a:latin typeface="Verdana" panose="020B0604030504040204" pitchFamily="34" charset="0"/>
                <a:ea typeface="Verdana" panose="020B0604030504040204" pitchFamily="34" charset="0"/>
                <a:cs typeface="Verdana" panose="020B0604030504040204" pitchFamily="34" charset="0"/>
              </a:rPr>
              <a:t>are these relationships important to </a:t>
            </a:r>
            <a:r>
              <a:rPr lang="en-US" dirty="0" smtClean="0">
                <a:latin typeface="Verdana" panose="020B0604030504040204" pitchFamily="34" charset="0"/>
                <a:ea typeface="Verdana" panose="020B0604030504040204" pitchFamily="34" charset="0"/>
                <a:cs typeface="Verdana" panose="020B0604030504040204" pitchFamily="34" charset="0"/>
              </a:rPr>
              <a:t>engaging and mobilizing members?</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How </a:t>
            </a:r>
            <a:r>
              <a:rPr lang="en-US" dirty="0">
                <a:latin typeface="Verdana" panose="020B0604030504040204" pitchFamily="34" charset="0"/>
                <a:ea typeface="Verdana" panose="020B0604030504040204" pitchFamily="34" charset="0"/>
                <a:cs typeface="Verdana" panose="020B0604030504040204" pitchFamily="34" charset="0"/>
              </a:rPr>
              <a:t>have you used these relationships to </a:t>
            </a:r>
            <a:r>
              <a:rPr lang="en-US" dirty="0" smtClean="0">
                <a:latin typeface="Verdana" panose="020B0604030504040204" pitchFamily="34" charset="0"/>
                <a:ea typeface="Verdana" panose="020B0604030504040204" pitchFamily="34" charset="0"/>
                <a:cs typeface="Verdana" panose="020B0604030504040204" pitchFamily="34" charset="0"/>
              </a:rPr>
              <a:t>engage and mobilize members/potential members?…</a:t>
            </a:r>
            <a:r>
              <a:rPr lang="en-US" dirty="0">
                <a:latin typeface="Verdana" panose="020B0604030504040204" pitchFamily="34" charset="0"/>
                <a:ea typeface="Verdana" panose="020B0604030504040204" pitchFamily="34" charset="0"/>
                <a:cs typeface="Verdana" panose="020B0604030504040204" pitchFamily="34" charset="0"/>
              </a:rPr>
              <a:t>give examples.</a:t>
            </a: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6628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7" descr="NATIONAL-PRESENTATION-CO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89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5198E0D-17DA-C645-882A-767BED5E451D}" type="slidenum">
              <a:rPr lang="en-US"/>
              <a:pPr>
                <a:defRPr/>
              </a:pPr>
              <a:t>‹#›</a:t>
            </a:fld>
            <a:endParaRPr lang="en-US" dirty="0"/>
          </a:p>
        </p:txBody>
      </p:sp>
    </p:spTree>
    <p:extLst>
      <p:ext uri="{BB962C8B-B14F-4D97-AF65-F5344CB8AC3E}">
        <p14:creationId xmlns:p14="http://schemas.microsoft.com/office/powerpoint/2010/main" val="305848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321841D-FE5A-4442-92D8-6380C93365FB}" type="slidenum">
              <a:rPr lang="en-US"/>
              <a:pPr>
                <a:defRPr/>
              </a:pPr>
              <a:t>‹#›</a:t>
            </a:fld>
            <a:endParaRPr lang="en-US" dirty="0"/>
          </a:p>
        </p:txBody>
      </p:sp>
    </p:spTree>
    <p:extLst>
      <p:ext uri="{BB962C8B-B14F-4D97-AF65-F5344CB8AC3E}">
        <p14:creationId xmlns:p14="http://schemas.microsoft.com/office/powerpoint/2010/main" val="2542598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4BBF08BC-8764-894F-B998-2E0C989C59F8}" type="slidenum">
              <a:rPr lang="en-US"/>
              <a:pPr>
                <a:defRPr/>
              </a:pPr>
              <a:t>‹#›</a:t>
            </a:fld>
            <a:endParaRPr lang="en-US" dirty="0"/>
          </a:p>
        </p:txBody>
      </p:sp>
    </p:spTree>
    <p:extLst>
      <p:ext uri="{BB962C8B-B14F-4D97-AF65-F5344CB8AC3E}">
        <p14:creationId xmlns:p14="http://schemas.microsoft.com/office/powerpoint/2010/main" val="165895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CC1ADA73-95B7-8A42-8FE5-5086A323A4A7}" type="slidenum">
              <a:rPr lang="en-US"/>
              <a:pPr>
                <a:defRPr/>
              </a:pPr>
              <a:t>‹#›</a:t>
            </a:fld>
            <a:endParaRPr lang="en-US" dirty="0"/>
          </a:p>
        </p:txBody>
      </p:sp>
    </p:spTree>
    <p:extLst>
      <p:ext uri="{BB962C8B-B14F-4D97-AF65-F5344CB8AC3E}">
        <p14:creationId xmlns:p14="http://schemas.microsoft.com/office/powerpoint/2010/main" val="414603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7" descr="MISSION-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352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002C838A-7F8F-7644-AA3D-84E7474BC53B}" type="slidenum">
              <a:rPr lang="en-US"/>
              <a:pPr>
                <a:defRPr/>
              </a:pPr>
              <a:t>‹#›</a:t>
            </a:fld>
            <a:endParaRPr lang="en-US" dirty="0"/>
          </a:p>
        </p:txBody>
      </p:sp>
    </p:spTree>
    <p:extLst>
      <p:ext uri="{BB962C8B-B14F-4D97-AF65-F5344CB8AC3E}">
        <p14:creationId xmlns:p14="http://schemas.microsoft.com/office/powerpoint/2010/main" val="2765518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E01343CE-197D-674D-A1E6-49E1AD71E6E0}" type="slidenum">
              <a:rPr lang="en-US"/>
              <a:pPr>
                <a:defRPr/>
              </a:pPr>
              <a:t>‹#›</a:t>
            </a:fld>
            <a:endParaRPr lang="en-US" dirty="0"/>
          </a:p>
        </p:txBody>
      </p:sp>
    </p:spTree>
    <p:extLst>
      <p:ext uri="{BB962C8B-B14F-4D97-AF65-F5344CB8AC3E}">
        <p14:creationId xmlns:p14="http://schemas.microsoft.com/office/powerpoint/2010/main" val="2448782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1845BCCF-5BA2-0745-B11E-726C6E4BD388}" type="slidenum">
              <a:rPr lang="en-US"/>
              <a:pPr>
                <a:defRPr/>
              </a:pPr>
              <a:t>‹#›</a:t>
            </a:fld>
            <a:endParaRPr lang="en-US" dirty="0"/>
          </a:p>
        </p:txBody>
      </p:sp>
    </p:spTree>
    <p:extLst>
      <p:ext uri="{BB962C8B-B14F-4D97-AF65-F5344CB8AC3E}">
        <p14:creationId xmlns:p14="http://schemas.microsoft.com/office/powerpoint/2010/main" val="419458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901FC1B1-465E-D64C-87D8-8F2306B1EC50}" type="slidenum">
              <a:rPr lang="en-US"/>
              <a:pPr>
                <a:defRPr/>
              </a:pPr>
              <a:t>‹#›</a:t>
            </a:fld>
            <a:endParaRPr lang="en-US" dirty="0"/>
          </a:p>
        </p:txBody>
      </p:sp>
    </p:spTree>
    <p:extLst>
      <p:ext uri="{BB962C8B-B14F-4D97-AF65-F5344CB8AC3E}">
        <p14:creationId xmlns:p14="http://schemas.microsoft.com/office/powerpoint/2010/main" val="810569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D30E5AE8-8585-C344-AA60-CDEAB9FA234B}" type="slidenum">
              <a:rPr lang="en-US"/>
              <a:pPr>
                <a:defRPr/>
              </a:pPr>
              <a:t>‹#›</a:t>
            </a:fld>
            <a:endParaRPr lang="en-US" dirty="0"/>
          </a:p>
        </p:txBody>
      </p:sp>
    </p:spTree>
    <p:extLst>
      <p:ext uri="{BB962C8B-B14F-4D97-AF65-F5344CB8AC3E}">
        <p14:creationId xmlns:p14="http://schemas.microsoft.com/office/powerpoint/2010/main" val="17807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CF838F7C-4D34-494B-98F9-A1C865DDA6E1}" type="slidenum">
              <a:rPr lang="en-US"/>
              <a:pPr>
                <a:defRPr/>
              </a:pPr>
              <a:t>‹#›</a:t>
            </a:fld>
            <a:endParaRPr lang="en-US" dirty="0"/>
          </a:p>
        </p:txBody>
      </p:sp>
    </p:spTree>
    <p:extLst>
      <p:ext uri="{BB962C8B-B14F-4D97-AF65-F5344CB8AC3E}">
        <p14:creationId xmlns:p14="http://schemas.microsoft.com/office/powerpoint/2010/main" val="339926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2B9B544-D2FF-1F49-827E-92C1D39743E6}" type="slidenum">
              <a:rPr lang="en-US"/>
              <a:pPr>
                <a:defRPr/>
              </a:pPr>
              <a:t>‹#›</a:t>
            </a:fld>
            <a:endParaRPr lang="en-US" dirty="0"/>
          </a:p>
        </p:txBody>
      </p:sp>
    </p:spTree>
    <p:extLst>
      <p:ext uri="{BB962C8B-B14F-4D97-AF65-F5344CB8AC3E}">
        <p14:creationId xmlns:p14="http://schemas.microsoft.com/office/powerpoint/2010/main" val="416764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INSIDE SLIDE.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1">
                    <a:tint val="75000"/>
                  </a:schemeClr>
                </a:solidFill>
                <a:latin typeface="Frutiger LT Std 55 Roman"/>
                <a:ea typeface="+mn-ea"/>
                <a:cs typeface="Frutiger LT Std 55 Roman"/>
              </a:defRPr>
            </a:lvl1pPr>
          </a:lstStyle>
          <a:p>
            <a:pPr>
              <a:defRPr/>
            </a:pPr>
            <a:fld id="{3FFC132F-4983-8D40-8278-42CF94B187B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dt="0"/>
  <p:txStyles>
    <p:titleStyle>
      <a:lvl1pPr algn="l" defTabSz="457200" rtl="0" eaLnBrk="1" fontAlgn="base" hangingPunct="1">
        <a:spcBef>
          <a:spcPct val="0"/>
        </a:spcBef>
        <a:spcAft>
          <a:spcPct val="0"/>
        </a:spcAft>
        <a:defRPr sz="4000" kern="1200">
          <a:solidFill>
            <a:schemeClr val="tx1"/>
          </a:solidFill>
          <a:latin typeface="Frutiger LT Std 65 Bold"/>
          <a:ea typeface="ＭＳ Ｐゴシック" charset="0"/>
          <a:cs typeface="Frutiger LT Std 65 Bold"/>
        </a:defRPr>
      </a:lvl1pPr>
      <a:lvl2pPr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2pPr>
      <a:lvl3pPr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3pPr>
      <a:lvl4pPr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4pPr>
      <a:lvl5pPr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5pPr>
      <a:lvl6pPr marL="457200"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6pPr>
      <a:lvl7pPr marL="914400"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7pPr>
      <a:lvl8pPr marL="1371600"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8pPr>
      <a:lvl9pPr marL="1828800"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Frutiger LT Std 55 Roman"/>
          <a:ea typeface="ＭＳ Ｐゴシック" charset="0"/>
          <a:cs typeface="Frutiger LT Std 55 Roman"/>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Frutiger LT Std 55 Roman"/>
          <a:ea typeface="ＭＳ Ｐゴシック" charset="0"/>
          <a:cs typeface="Frutiger LT Std 55 Roman"/>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Frutiger LT Std 55 Roman"/>
          <a:ea typeface="ＭＳ Ｐゴシック" charset="0"/>
          <a:cs typeface="Frutiger LT Std 55 Roman"/>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Frutiger LT Std 55 Roman"/>
          <a:ea typeface="ＭＳ Ｐゴシック" charset="0"/>
          <a:cs typeface="Frutiger LT Std 55 Roman"/>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Frutiger LT Std 55 Roman"/>
          <a:ea typeface="ＭＳ Ｐゴシック" charset="0"/>
          <a:cs typeface="Frutiger LT Std 55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facebook.com/AFTunion" TargetMode="External"/><Relationship Id="rId2" Type="http://schemas.openxmlformats.org/officeDocument/2006/relationships/hyperlink" Target="http://www.aft.org/" TargetMode="External"/><Relationship Id="rId1" Type="http://schemas.openxmlformats.org/officeDocument/2006/relationships/slideLayout" Target="../slideLayouts/slideLayout4.xml"/><Relationship Id="rId4" Type="http://schemas.openxmlformats.org/officeDocument/2006/relationships/hyperlink" Target="http://www.twitter.com/AFTunio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142136" y="1793245"/>
            <a:ext cx="1682640" cy="338554"/>
          </a:xfrm>
          <a:prstGeom prst="rect">
            <a:avLst/>
          </a:prstGeom>
          <a:noFill/>
        </p:spPr>
        <p:txBody>
          <a:bodyPr wrap="none" rtlCol="0">
            <a:spAutoFit/>
          </a:bodyPr>
          <a:lstStyle/>
          <a:p>
            <a:r>
              <a:rPr lang="en-US" sz="1600" b="1" i="0" dirty="0" smtClean="0">
                <a:solidFill>
                  <a:schemeClr val="bg1"/>
                </a:solidFill>
                <a:latin typeface="Frutiger LT Std 65 Bold"/>
                <a:cs typeface="Frutiger LT Std 65 Bold"/>
              </a:rPr>
              <a:t>AFT</a:t>
            </a:r>
            <a:r>
              <a:rPr lang="en-US" sz="1600" b="1" i="0" baseline="0" dirty="0" smtClean="0">
                <a:solidFill>
                  <a:schemeClr val="bg1"/>
                </a:solidFill>
                <a:latin typeface="Frutiger LT Std 65 Bold"/>
                <a:cs typeface="Frutiger LT Std 65 Bold"/>
              </a:rPr>
              <a:t> NATIONAL</a:t>
            </a:r>
            <a:endParaRPr lang="en-US" sz="1600" b="1" i="0" dirty="0">
              <a:solidFill>
                <a:schemeClr val="bg1"/>
              </a:solidFill>
              <a:latin typeface="Frutiger LT Std 65 Bold"/>
              <a:cs typeface="Frutiger LT Std 65 Bold"/>
            </a:endParaRPr>
          </a:p>
        </p:txBody>
      </p:sp>
      <p:sp>
        <p:nvSpPr>
          <p:cNvPr id="8" name="TextBox 7"/>
          <p:cNvSpPr txBox="1"/>
          <p:nvPr/>
        </p:nvSpPr>
        <p:spPr>
          <a:xfrm>
            <a:off x="1357745" y="2131799"/>
            <a:ext cx="7606757" cy="1631216"/>
          </a:xfrm>
          <a:prstGeom prst="rect">
            <a:avLst/>
          </a:prstGeom>
          <a:noFill/>
        </p:spPr>
        <p:txBody>
          <a:bodyPr wrap="square" rtlCol="0">
            <a:spAutoFit/>
          </a:bodyPr>
          <a:lstStyle/>
          <a:p>
            <a:pPr algn="r"/>
            <a:r>
              <a:rPr lang="en-US" sz="5000" b="1" dirty="0" smtClean="0">
                <a:solidFill>
                  <a:srgbClr val="FFFFFF"/>
                </a:solidFill>
                <a:latin typeface="Frutiger LT Std 57 Cn"/>
                <a:cs typeface="Frutiger LT Std 57 Cn"/>
              </a:rPr>
              <a:t>Lists, Maps and Charts in the Workplac</a:t>
            </a:r>
            <a:r>
              <a:rPr lang="en-US" sz="5000" dirty="0" smtClean="0">
                <a:solidFill>
                  <a:srgbClr val="FFFFFF"/>
                </a:solidFill>
                <a:latin typeface="Frutiger LT Std 57 Cn"/>
                <a:cs typeface="Frutiger LT Std 57 Cn"/>
              </a:rPr>
              <a:t>e</a:t>
            </a:r>
            <a:endParaRPr lang="en-US" sz="5000" b="0" i="0" dirty="0">
              <a:solidFill>
                <a:srgbClr val="FFFFFF"/>
              </a:solidFill>
              <a:latin typeface="Frutiger LT Std 57 Cn"/>
              <a:cs typeface="Frutiger LT Std 57 Cn"/>
            </a:endParaRPr>
          </a:p>
        </p:txBody>
      </p:sp>
      <p:sp>
        <p:nvSpPr>
          <p:cNvPr id="4" name="TextBox 3"/>
          <p:cNvSpPr txBox="1"/>
          <p:nvPr/>
        </p:nvSpPr>
        <p:spPr>
          <a:xfrm>
            <a:off x="471055" y="5867270"/>
            <a:ext cx="6122938" cy="646331"/>
          </a:xfrm>
          <a:prstGeom prst="rect">
            <a:avLst/>
          </a:prstGeom>
          <a:noFill/>
        </p:spPr>
        <p:txBody>
          <a:bodyPr wrap="square" rtlCol="0">
            <a:spAutoFit/>
          </a:bodyPr>
          <a:lstStyle/>
          <a:p>
            <a:r>
              <a:rPr lang="en-US" b="1" dirty="0" smtClean="0">
                <a:solidFill>
                  <a:schemeClr val="accent1">
                    <a:lumMod val="75000"/>
                  </a:schemeClr>
                </a:solidFill>
                <a:latin typeface="Frutiger LT Std 55 Roman"/>
                <a:cs typeface="Frutiger LT Std 55 Roman"/>
              </a:rPr>
              <a:t>AFT </a:t>
            </a:r>
            <a:r>
              <a:rPr lang="en-US" b="1" dirty="0" smtClean="0">
                <a:solidFill>
                  <a:schemeClr val="accent1">
                    <a:lumMod val="75000"/>
                  </a:schemeClr>
                </a:solidFill>
                <a:latin typeface="Frutiger LT Std 55 Roman"/>
                <a:cs typeface="Frutiger LT Std 55 Roman"/>
              </a:rPr>
              <a:t>Union Leadership Institute</a:t>
            </a:r>
            <a:endParaRPr lang="en-US" b="1" dirty="0" smtClean="0">
              <a:solidFill>
                <a:schemeClr val="accent1">
                  <a:lumMod val="75000"/>
                </a:schemeClr>
              </a:solidFill>
              <a:latin typeface="Frutiger LT Std 55 Roman"/>
              <a:cs typeface="Frutiger LT Std 55 Roman"/>
            </a:endParaRPr>
          </a:p>
          <a:p>
            <a:r>
              <a:rPr lang="en-US" b="1" dirty="0" smtClean="0">
                <a:solidFill>
                  <a:schemeClr val="accent1">
                    <a:lumMod val="75000"/>
                  </a:schemeClr>
                </a:solidFill>
                <a:latin typeface="Frutiger LT Std 55 Roman"/>
                <a:cs typeface="Frutiger LT Std 55 Roman"/>
              </a:rPr>
              <a:t>November, </a:t>
            </a:r>
            <a:r>
              <a:rPr lang="en-US" b="1" dirty="0" smtClean="0">
                <a:solidFill>
                  <a:schemeClr val="accent1">
                    <a:lumMod val="75000"/>
                  </a:schemeClr>
                </a:solidFill>
                <a:latin typeface="Frutiger LT Std 55 Roman"/>
                <a:cs typeface="Frutiger LT Std 55 Roman"/>
              </a:rPr>
              <a:t>2015</a:t>
            </a:r>
            <a:endParaRPr lang="en-US" b="1" dirty="0">
              <a:solidFill>
                <a:schemeClr val="accent1">
                  <a:lumMod val="75000"/>
                </a:schemeClr>
              </a:solidFill>
              <a:latin typeface="Frutiger LT Std 55 Roman"/>
              <a:cs typeface="Frutiger LT Std 55 Roman"/>
            </a:endParaRPr>
          </a:p>
        </p:txBody>
      </p:sp>
      <p:sp>
        <p:nvSpPr>
          <p:cNvPr id="3" name="TextBox 2"/>
          <p:cNvSpPr txBox="1"/>
          <p:nvPr/>
        </p:nvSpPr>
        <p:spPr>
          <a:xfrm>
            <a:off x="471055" y="5342469"/>
            <a:ext cx="7776474" cy="461665"/>
          </a:xfrm>
          <a:prstGeom prst="rect">
            <a:avLst/>
          </a:prstGeom>
          <a:noFill/>
        </p:spPr>
        <p:txBody>
          <a:bodyPr wrap="square" rtlCol="0">
            <a:spAutoFit/>
          </a:bodyPr>
          <a:lstStyle/>
          <a:p>
            <a:r>
              <a:rPr lang="en-US" sz="2400" b="1" dirty="0">
                <a:solidFill>
                  <a:srgbClr val="002060"/>
                </a:solidFill>
                <a:latin typeface="Frutiger LT Std 55 Roman"/>
              </a:rPr>
              <a:t>AFT Member Engagement &amp;</a:t>
            </a:r>
            <a:r>
              <a:rPr lang="en-US" sz="2400" b="1" dirty="0" smtClean="0">
                <a:solidFill>
                  <a:srgbClr val="002060"/>
                </a:solidFill>
                <a:latin typeface="Frutiger LT Std 55 Roman"/>
              </a:rPr>
              <a:t> </a:t>
            </a:r>
            <a:r>
              <a:rPr lang="en-US" sz="2400" b="1" dirty="0" smtClean="0">
                <a:solidFill>
                  <a:srgbClr val="002060"/>
                </a:solidFill>
                <a:latin typeface="Frutiger LT Std 55 Roman"/>
              </a:rPr>
              <a:t>Mobilization Training</a:t>
            </a:r>
            <a:endParaRPr lang="en-US" sz="2400" dirty="0">
              <a:solidFill>
                <a:srgbClr val="002060"/>
              </a:solidFill>
              <a:latin typeface="Frutiger LT Std 55 Roman"/>
            </a:endParaRPr>
          </a:p>
        </p:txBody>
      </p:sp>
    </p:spTree>
    <p:extLst>
      <p:ext uri="{BB962C8B-B14F-4D97-AF65-F5344CB8AC3E}">
        <p14:creationId xmlns:p14="http://schemas.microsoft.com/office/powerpoint/2010/main" val="908002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934200" y="6477000"/>
            <a:ext cx="1905000" cy="304800"/>
          </a:xfrm>
          <a:prstGeom prst="rect">
            <a:avLst/>
          </a:prstGeom>
        </p:spPr>
        <p:txBody>
          <a:bodyPr/>
          <a:lstStyle/>
          <a:p>
            <a:pPr algn="r">
              <a:defRPr/>
            </a:pPr>
            <a:fld id="{1F8CE7F4-D51C-481D-832C-9870EA2B35C2}" type="slidenum">
              <a:rPr lang="en-US">
                <a:solidFill>
                  <a:srgbClr val="000000"/>
                </a:solidFill>
              </a:rPr>
              <a:pPr algn="r">
                <a:defRPr/>
              </a:pPr>
              <a:t>10</a:t>
            </a:fld>
            <a:endParaRPr lang="en-US" dirty="0">
              <a:solidFill>
                <a:srgbClr val="000000"/>
              </a:solidFill>
            </a:endParaRPr>
          </a:p>
        </p:txBody>
      </p:sp>
      <p:sp>
        <p:nvSpPr>
          <p:cNvPr id="10243" name="Rectangle 2"/>
          <p:cNvSpPr>
            <a:spLocks noGrp="1" noChangeArrowheads="1"/>
          </p:cNvSpPr>
          <p:nvPr>
            <p:ph type="title"/>
          </p:nvPr>
        </p:nvSpPr>
        <p:spPr/>
        <p:txBody>
          <a:bodyPr>
            <a:normAutofit fontScale="90000"/>
          </a:bodyPr>
          <a:lstStyle/>
          <a:p>
            <a:r>
              <a:rPr lang="en-US" sz="3600" b="1" dirty="0" smtClean="0">
                <a:solidFill>
                  <a:schemeClr val="accent1">
                    <a:lumMod val="75000"/>
                  </a:schemeClr>
                </a:solidFill>
              </a:rPr>
              <a:t>Wall Charts</a:t>
            </a:r>
            <a:br>
              <a:rPr lang="en-US" sz="3600" b="1" dirty="0" smtClean="0">
                <a:solidFill>
                  <a:schemeClr val="accent1">
                    <a:lumMod val="75000"/>
                  </a:schemeClr>
                </a:solidFill>
              </a:rPr>
            </a:br>
            <a:r>
              <a:rPr lang="en-US" sz="4900" b="1" dirty="0" smtClean="0">
                <a:solidFill>
                  <a:schemeClr val="accent1">
                    <a:lumMod val="75000"/>
                  </a:schemeClr>
                </a:solidFill>
              </a:rPr>
              <a:t>Charting Definition</a:t>
            </a:r>
          </a:p>
        </p:txBody>
      </p:sp>
      <p:sp>
        <p:nvSpPr>
          <p:cNvPr id="10244" name="Rectangle 3"/>
          <p:cNvSpPr>
            <a:spLocks noGrp="1" noChangeArrowheads="1"/>
          </p:cNvSpPr>
          <p:nvPr>
            <p:ph type="body" idx="1"/>
          </p:nvPr>
        </p:nvSpPr>
        <p:spPr>
          <a:xfrm>
            <a:off x="457200" y="1846729"/>
            <a:ext cx="8229600" cy="4279434"/>
          </a:xfrm>
        </p:spPr>
        <p:txBody>
          <a:bodyPr>
            <a:normAutofit/>
          </a:bodyPr>
          <a:lstStyle/>
          <a:p>
            <a:pPr marL="0" indent="0" eaLnBrk="1" hangingPunct="1">
              <a:buNone/>
            </a:pPr>
            <a:r>
              <a:rPr lang="en-US" dirty="0" smtClean="0"/>
              <a:t>“The placing of information in a schematic form, generally on the wall, in a way that allows for immediate visual interpretation.  </a:t>
            </a:r>
            <a:r>
              <a:rPr lang="en-US" i="1" dirty="0" smtClean="0"/>
              <a:t>The chart is linked to information obtained in the list building process, in actions and tests and assessments.</a:t>
            </a:r>
            <a:r>
              <a:rPr lang="en-US" dirty="0" smtClean="0"/>
              <a:t>  Information on the chart should match that in the database.”</a:t>
            </a:r>
          </a:p>
          <a:p>
            <a:pPr algn="r" eaLnBrk="1" hangingPunct="1">
              <a:buFontTx/>
              <a:buNone/>
            </a:pPr>
            <a:r>
              <a:rPr lang="en-US" sz="2000" b="1" dirty="0" smtClean="0">
                <a:solidFill>
                  <a:schemeClr val="accent1">
                    <a:lumMod val="75000"/>
                  </a:schemeClr>
                </a:solidFill>
              </a:rPr>
              <a:t>AFT Organizing Model</a:t>
            </a:r>
          </a:p>
        </p:txBody>
      </p:sp>
    </p:spTree>
    <p:extLst>
      <p:ext uri="{BB962C8B-B14F-4D97-AF65-F5344CB8AC3E}">
        <p14:creationId xmlns:p14="http://schemas.microsoft.com/office/powerpoint/2010/main" val="256554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934200" y="6477000"/>
            <a:ext cx="1905000" cy="304800"/>
          </a:xfrm>
          <a:prstGeom prst="rect">
            <a:avLst/>
          </a:prstGeom>
        </p:spPr>
        <p:txBody>
          <a:bodyPr/>
          <a:lstStyle/>
          <a:p>
            <a:pPr algn="r">
              <a:defRPr/>
            </a:pPr>
            <a:fld id="{DBC6C403-67DE-430B-947F-1F9E202B91E8}" type="slidenum">
              <a:rPr lang="en-US">
                <a:solidFill>
                  <a:srgbClr val="000000"/>
                </a:solidFill>
              </a:rPr>
              <a:pPr algn="r">
                <a:defRPr/>
              </a:pPr>
              <a:t>11</a:t>
            </a:fld>
            <a:endParaRPr lang="en-US" dirty="0">
              <a:solidFill>
                <a:srgbClr val="000000"/>
              </a:solidFill>
            </a:endParaRPr>
          </a:p>
        </p:txBody>
      </p:sp>
      <p:sp>
        <p:nvSpPr>
          <p:cNvPr id="11267" name="Rectangle 2"/>
          <p:cNvSpPr>
            <a:spLocks noGrp="1" noChangeArrowheads="1"/>
          </p:cNvSpPr>
          <p:nvPr>
            <p:ph type="title"/>
          </p:nvPr>
        </p:nvSpPr>
        <p:spPr/>
        <p:txBody>
          <a:bodyPr>
            <a:normAutofit fontScale="90000"/>
          </a:bodyPr>
          <a:lstStyle/>
          <a:p>
            <a:r>
              <a:rPr lang="en-US" sz="3600" b="1" dirty="0" smtClean="0">
                <a:solidFill>
                  <a:schemeClr val="accent1">
                    <a:lumMod val="75000"/>
                  </a:schemeClr>
                </a:solidFill>
              </a:rPr>
              <a:t>Charting the Workplace</a:t>
            </a:r>
            <a:br>
              <a:rPr lang="en-US" sz="3600" b="1" dirty="0" smtClean="0">
                <a:solidFill>
                  <a:schemeClr val="accent1">
                    <a:lumMod val="75000"/>
                  </a:schemeClr>
                </a:solidFill>
              </a:rPr>
            </a:br>
            <a:r>
              <a:rPr lang="en-US" sz="4900" b="1" dirty="0" smtClean="0">
                <a:solidFill>
                  <a:schemeClr val="accent1">
                    <a:lumMod val="75000"/>
                  </a:schemeClr>
                </a:solidFill>
              </a:rPr>
              <a:t>Wall Charts</a:t>
            </a:r>
          </a:p>
        </p:txBody>
      </p:sp>
      <p:sp>
        <p:nvSpPr>
          <p:cNvPr id="11268" name="Rectangle 3"/>
          <p:cNvSpPr>
            <a:spLocks noGrp="1" noChangeArrowheads="1"/>
          </p:cNvSpPr>
          <p:nvPr>
            <p:ph type="body" idx="1"/>
          </p:nvPr>
        </p:nvSpPr>
        <p:spPr>
          <a:xfrm>
            <a:off x="457200" y="1828800"/>
            <a:ext cx="8229600" cy="4297363"/>
          </a:xfrm>
        </p:spPr>
        <p:txBody>
          <a:bodyPr/>
          <a:lstStyle/>
          <a:p>
            <a:pPr>
              <a:spcAft>
                <a:spcPts val="1200"/>
              </a:spcAft>
              <a:buClr>
                <a:srgbClr val="FFC000"/>
              </a:buClr>
              <a:buFont typeface="Wingdings" panose="05000000000000000000" pitchFamily="2" charset="2"/>
              <a:buChar char="§"/>
            </a:pPr>
            <a:r>
              <a:rPr lang="en-US" dirty="0" smtClean="0"/>
              <a:t>Tracks movement through time</a:t>
            </a:r>
          </a:p>
          <a:p>
            <a:pPr>
              <a:buClr>
                <a:srgbClr val="FFC000"/>
              </a:buClr>
              <a:buFont typeface="Wingdings" panose="05000000000000000000" pitchFamily="2" charset="2"/>
              <a:buChar char="§"/>
            </a:pPr>
            <a:r>
              <a:rPr lang="en-US" dirty="0" smtClean="0"/>
              <a:t>Has a specific goal, organizing union members at the worksite, event turnout, voting activity</a:t>
            </a:r>
          </a:p>
        </p:txBody>
      </p:sp>
    </p:spTree>
    <p:extLst>
      <p:ext uri="{BB962C8B-B14F-4D97-AF65-F5344CB8AC3E}">
        <p14:creationId xmlns:p14="http://schemas.microsoft.com/office/powerpoint/2010/main" val="396113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934200" y="6477000"/>
            <a:ext cx="1905000" cy="304800"/>
          </a:xfrm>
          <a:prstGeom prst="rect">
            <a:avLst/>
          </a:prstGeom>
        </p:spPr>
        <p:txBody>
          <a:bodyPr/>
          <a:lstStyle/>
          <a:p>
            <a:pPr algn="r">
              <a:defRPr/>
            </a:pPr>
            <a:fld id="{D9686023-16FE-4619-AEB0-94E880EFFFC5}" type="slidenum">
              <a:rPr lang="en-US">
                <a:solidFill>
                  <a:srgbClr val="000000"/>
                </a:solidFill>
              </a:rPr>
              <a:pPr algn="r">
                <a:defRPr/>
              </a:pPr>
              <a:t>12</a:t>
            </a:fld>
            <a:endParaRPr lang="en-US" dirty="0">
              <a:solidFill>
                <a:srgbClr val="000000"/>
              </a:solidFill>
            </a:endParaRPr>
          </a:p>
        </p:txBody>
      </p:sp>
      <p:sp>
        <p:nvSpPr>
          <p:cNvPr id="12291" name="Rectangle 2"/>
          <p:cNvSpPr>
            <a:spLocks noGrp="1" noChangeArrowheads="1"/>
          </p:cNvSpPr>
          <p:nvPr>
            <p:ph type="title"/>
          </p:nvPr>
        </p:nvSpPr>
        <p:spPr>
          <a:xfrm>
            <a:off x="471055" y="304800"/>
            <a:ext cx="8215745" cy="838200"/>
          </a:xfrm>
        </p:spPr>
        <p:txBody>
          <a:bodyPr/>
          <a:lstStyle/>
          <a:p>
            <a:pPr eaLnBrk="1" hangingPunct="1"/>
            <a:r>
              <a:rPr lang="en-US" sz="4400" b="1" dirty="0" smtClean="0">
                <a:solidFill>
                  <a:schemeClr val="accent1">
                    <a:lumMod val="75000"/>
                  </a:schemeClr>
                </a:solidFill>
              </a:rPr>
              <a:t>Why chart?</a:t>
            </a:r>
          </a:p>
        </p:txBody>
      </p:sp>
      <p:sp>
        <p:nvSpPr>
          <p:cNvPr id="12292" name="Rectangle 3"/>
          <p:cNvSpPr>
            <a:spLocks noGrp="1" noChangeArrowheads="1"/>
          </p:cNvSpPr>
          <p:nvPr>
            <p:ph type="body" idx="1"/>
          </p:nvPr>
        </p:nvSpPr>
        <p:spPr>
          <a:xfrm>
            <a:off x="471055" y="1357744"/>
            <a:ext cx="8139545" cy="4814455"/>
          </a:xfrm>
        </p:spPr>
        <p:txBody>
          <a:bodyPr>
            <a:normAutofit fontScale="92500" lnSpcReduction="20000"/>
          </a:bodyPr>
          <a:lstStyle/>
          <a:p>
            <a:pPr eaLnBrk="1" hangingPunct="1">
              <a:lnSpc>
                <a:spcPct val="90000"/>
              </a:lnSpc>
              <a:spcAft>
                <a:spcPts val="1200"/>
              </a:spcAft>
              <a:buClr>
                <a:srgbClr val="FFC000"/>
              </a:buClr>
              <a:buFont typeface="Wingdings" panose="05000000000000000000" pitchFamily="2" charset="2"/>
              <a:buChar char="§"/>
            </a:pPr>
            <a:r>
              <a:rPr lang="en-US" sz="3000" dirty="0" smtClean="0"/>
              <a:t>Quick visual reference</a:t>
            </a:r>
          </a:p>
          <a:p>
            <a:pPr eaLnBrk="1" hangingPunct="1">
              <a:lnSpc>
                <a:spcPct val="90000"/>
              </a:lnSpc>
              <a:spcAft>
                <a:spcPts val="1200"/>
              </a:spcAft>
              <a:buClr>
                <a:srgbClr val="FFC000"/>
              </a:buClr>
              <a:buFont typeface="Wingdings" panose="05000000000000000000" pitchFamily="2" charset="2"/>
              <a:buChar char="§"/>
            </a:pPr>
            <a:r>
              <a:rPr lang="en-US" sz="3000" dirty="0" smtClean="0"/>
              <a:t>Evaluate campaign, drive, status</a:t>
            </a:r>
          </a:p>
          <a:p>
            <a:pPr eaLnBrk="1" hangingPunct="1">
              <a:lnSpc>
                <a:spcPct val="90000"/>
              </a:lnSpc>
              <a:spcAft>
                <a:spcPts val="1200"/>
              </a:spcAft>
              <a:buClr>
                <a:srgbClr val="FFC000"/>
              </a:buClr>
              <a:buFont typeface="Wingdings" panose="05000000000000000000" pitchFamily="2" charset="2"/>
              <a:buChar char="§"/>
            </a:pPr>
            <a:r>
              <a:rPr lang="en-US" sz="3000" dirty="0" smtClean="0"/>
              <a:t>ID social networks and leaders</a:t>
            </a:r>
          </a:p>
          <a:p>
            <a:pPr eaLnBrk="1" hangingPunct="1">
              <a:lnSpc>
                <a:spcPct val="90000"/>
              </a:lnSpc>
              <a:spcAft>
                <a:spcPts val="1200"/>
              </a:spcAft>
              <a:buClr>
                <a:srgbClr val="FFC000"/>
              </a:buClr>
              <a:buFont typeface="Wingdings" panose="05000000000000000000" pitchFamily="2" charset="2"/>
              <a:buChar char="§"/>
            </a:pPr>
            <a:r>
              <a:rPr lang="en-US" sz="3000" dirty="0" smtClean="0"/>
              <a:t>ID communication networks</a:t>
            </a:r>
          </a:p>
          <a:p>
            <a:pPr eaLnBrk="1" hangingPunct="1">
              <a:lnSpc>
                <a:spcPct val="90000"/>
              </a:lnSpc>
              <a:spcAft>
                <a:spcPts val="1200"/>
              </a:spcAft>
              <a:buClr>
                <a:srgbClr val="FFC000"/>
              </a:buClr>
              <a:buFont typeface="Wingdings" panose="05000000000000000000" pitchFamily="2" charset="2"/>
              <a:buChar char="§"/>
            </a:pPr>
            <a:r>
              <a:rPr lang="en-US" sz="3000" dirty="0" smtClean="0"/>
              <a:t>Assess strengths and weaknesses</a:t>
            </a:r>
          </a:p>
          <a:p>
            <a:pPr eaLnBrk="1" hangingPunct="1">
              <a:lnSpc>
                <a:spcPct val="90000"/>
              </a:lnSpc>
              <a:spcAft>
                <a:spcPts val="1200"/>
              </a:spcAft>
              <a:buClr>
                <a:srgbClr val="FFC000"/>
              </a:buClr>
              <a:buFont typeface="Wingdings" panose="05000000000000000000" pitchFamily="2" charset="2"/>
              <a:buChar char="§"/>
            </a:pPr>
            <a:r>
              <a:rPr lang="en-US" sz="3000" dirty="0" smtClean="0"/>
              <a:t>Plan work, next steps and assignments</a:t>
            </a:r>
          </a:p>
          <a:p>
            <a:pPr eaLnBrk="1" hangingPunct="1">
              <a:lnSpc>
                <a:spcPct val="90000"/>
              </a:lnSpc>
              <a:spcAft>
                <a:spcPts val="1200"/>
              </a:spcAft>
              <a:buClr>
                <a:srgbClr val="FFC000"/>
              </a:buClr>
              <a:buFont typeface="Wingdings" panose="05000000000000000000" pitchFamily="2" charset="2"/>
              <a:buChar char="§"/>
            </a:pPr>
            <a:r>
              <a:rPr lang="en-US" sz="3000" dirty="0" smtClean="0"/>
              <a:t>Can involve members / employees</a:t>
            </a:r>
          </a:p>
          <a:p>
            <a:pPr eaLnBrk="1" hangingPunct="1">
              <a:lnSpc>
                <a:spcPct val="90000"/>
              </a:lnSpc>
              <a:spcAft>
                <a:spcPts val="1200"/>
              </a:spcAft>
              <a:buClr>
                <a:srgbClr val="FFC000"/>
              </a:buClr>
              <a:buFont typeface="Wingdings" panose="05000000000000000000" pitchFamily="2" charset="2"/>
              <a:buChar char="§"/>
            </a:pPr>
            <a:r>
              <a:rPr lang="en-US" sz="3000" dirty="0" smtClean="0"/>
              <a:t>Track trends</a:t>
            </a:r>
          </a:p>
          <a:p>
            <a:pPr eaLnBrk="1" hangingPunct="1">
              <a:lnSpc>
                <a:spcPct val="90000"/>
              </a:lnSpc>
              <a:buClr>
                <a:srgbClr val="FFC000"/>
              </a:buClr>
              <a:buFont typeface="Wingdings" panose="05000000000000000000" pitchFamily="2" charset="2"/>
              <a:buChar char="§"/>
            </a:pPr>
            <a:r>
              <a:rPr lang="en-US" sz="3000" dirty="0" smtClean="0"/>
              <a:t>Motivates activists</a:t>
            </a:r>
          </a:p>
          <a:p>
            <a:pPr eaLnBrk="1" hangingPunct="1">
              <a:lnSpc>
                <a:spcPct val="90000"/>
              </a:lnSpc>
            </a:pPr>
            <a:endParaRPr lang="en-US" dirty="0" smtClean="0"/>
          </a:p>
        </p:txBody>
      </p:sp>
    </p:spTree>
    <p:extLst>
      <p:ext uri="{BB962C8B-B14F-4D97-AF65-F5344CB8AC3E}">
        <p14:creationId xmlns:p14="http://schemas.microsoft.com/office/powerpoint/2010/main" val="3011461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934200" y="6477000"/>
            <a:ext cx="1905000" cy="304800"/>
          </a:xfrm>
          <a:prstGeom prst="rect">
            <a:avLst/>
          </a:prstGeom>
        </p:spPr>
        <p:txBody>
          <a:bodyPr/>
          <a:lstStyle/>
          <a:p>
            <a:pPr algn="r">
              <a:defRPr/>
            </a:pPr>
            <a:fld id="{57236474-A47A-4332-B958-CCE2244B6F78}" type="slidenum">
              <a:rPr lang="en-US">
                <a:solidFill>
                  <a:srgbClr val="000000"/>
                </a:solidFill>
              </a:rPr>
              <a:pPr algn="r">
                <a:defRPr/>
              </a:pPr>
              <a:t>13</a:t>
            </a:fld>
            <a:endParaRPr lang="en-US">
              <a:solidFill>
                <a:srgbClr val="000000"/>
              </a:solidFill>
            </a:endParaRPr>
          </a:p>
        </p:txBody>
      </p:sp>
      <p:sp>
        <p:nvSpPr>
          <p:cNvPr id="13315" name="Rectangle 2"/>
          <p:cNvSpPr>
            <a:spLocks noGrp="1" noChangeArrowheads="1"/>
          </p:cNvSpPr>
          <p:nvPr>
            <p:ph type="title"/>
          </p:nvPr>
        </p:nvSpPr>
        <p:spPr/>
        <p:txBody>
          <a:bodyPr/>
          <a:lstStyle/>
          <a:p>
            <a:pPr eaLnBrk="1" hangingPunct="1"/>
            <a:r>
              <a:rPr lang="en-US" sz="4400" b="1" dirty="0" smtClean="0">
                <a:solidFill>
                  <a:schemeClr val="accent1">
                    <a:lumMod val="75000"/>
                  </a:schemeClr>
                </a:solidFill>
              </a:rPr>
              <a:t>Charting “golden rules”</a:t>
            </a:r>
          </a:p>
        </p:txBody>
      </p:sp>
      <p:sp>
        <p:nvSpPr>
          <p:cNvPr id="13316" name="Rectangle 3"/>
          <p:cNvSpPr>
            <a:spLocks noGrp="1" noChangeArrowheads="1"/>
          </p:cNvSpPr>
          <p:nvPr>
            <p:ph type="body" idx="1"/>
          </p:nvPr>
        </p:nvSpPr>
        <p:spPr>
          <a:xfrm>
            <a:off x="457200" y="1371600"/>
            <a:ext cx="8229600" cy="4648200"/>
          </a:xfrm>
        </p:spPr>
        <p:txBody>
          <a:bodyPr>
            <a:normAutofit/>
          </a:bodyPr>
          <a:lstStyle/>
          <a:p>
            <a:pPr eaLnBrk="1" hangingPunct="1">
              <a:spcAft>
                <a:spcPts val="1800"/>
              </a:spcAft>
              <a:buClr>
                <a:srgbClr val="FFC000"/>
              </a:buClr>
              <a:buFont typeface="Wingdings" panose="05000000000000000000" pitchFamily="2" charset="2"/>
              <a:buChar char="§"/>
            </a:pPr>
            <a:r>
              <a:rPr lang="en-US" sz="2800" dirty="0" smtClean="0"/>
              <a:t>Important at every stage</a:t>
            </a:r>
          </a:p>
          <a:p>
            <a:pPr eaLnBrk="1" hangingPunct="1">
              <a:spcAft>
                <a:spcPts val="1800"/>
              </a:spcAft>
              <a:buClr>
                <a:srgbClr val="FFC000"/>
              </a:buClr>
              <a:buFont typeface="Wingdings" panose="05000000000000000000" pitchFamily="2" charset="2"/>
              <a:buChar char="§"/>
            </a:pPr>
            <a:r>
              <a:rPr lang="en-US" sz="2800" dirty="0" smtClean="0"/>
              <a:t>Can be used in many formats</a:t>
            </a:r>
          </a:p>
          <a:p>
            <a:pPr eaLnBrk="1" hangingPunct="1">
              <a:spcAft>
                <a:spcPts val="1800"/>
              </a:spcAft>
              <a:buClr>
                <a:srgbClr val="FFC000"/>
              </a:buClr>
              <a:buFont typeface="Wingdings" panose="05000000000000000000" pitchFamily="2" charset="2"/>
              <a:buChar char="§"/>
            </a:pPr>
            <a:r>
              <a:rPr lang="en-US" sz="2800" dirty="0" smtClean="0"/>
              <a:t>Allows different views of a campaign</a:t>
            </a:r>
          </a:p>
          <a:p>
            <a:pPr eaLnBrk="1" hangingPunct="1">
              <a:spcAft>
                <a:spcPts val="1800"/>
              </a:spcAft>
              <a:buClr>
                <a:srgbClr val="FFC000"/>
              </a:buClr>
              <a:buFont typeface="Wingdings" panose="05000000000000000000" pitchFamily="2" charset="2"/>
              <a:buChar char="§"/>
            </a:pPr>
            <a:r>
              <a:rPr lang="en-US" sz="2800" dirty="0" smtClean="0"/>
              <a:t>Can be very sophisticated or simple</a:t>
            </a:r>
          </a:p>
          <a:p>
            <a:pPr eaLnBrk="1" hangingPunct="1">
              <a:spcAft>
                <a:spcPts val="1800"/>
              </a:spcAft>
              <a:buClr>
                <a:srgbClr val="FFC000"/>
              </a:buClr>
              <a:buFont typeface="Wingdings" panose="05000000000000000000" pitchFamily="2" charset="2"/>
              <a:buChar char="§"/>
            </a:pPr>
            <a:r>
              <a:rPr lang="en-US" sz="2800" dirty="0" smtClean="0"/>
              <a:t>Tracks movement</a:t>
            </a:r>
          </a:p>
          <a:p>
            <a:pPr eaLnBrk="1" hangingPunct="1">
              <a:buClr>
                <a:srgbClr val="FFC000"/>
              </a:buClr>
              <a:buFont typeface="Wingdings" panose="05000000000000000000" pitchFamily="2" charset="2"/>
              <a:buChar char="§"/>
            </a:pPr>
            <a:r>
              <a:rPr lang="en-US" sz="2800" dirty="0" smtClean="0"/>
              <a:t>Key planning and decision-making tool</a:t>
            </a:r>
          </a:p>
        </p:txBody>
      </p:sp>
    </p:spTree>
    <p:extLst>
      <p:ext uri="{BB962C8B-B14F-4D97-AF65-F5344CB8AC3E}">
        <p14:creationId xmlns:p14="http://schemas.microsoft.com/office/powerpoint/2010/main" val="778563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934200" y="6477000"/>
            <a:ext cx="1905000" cy="304800"/>
          </a:xfrm>
          <a:prstGeom prst="rect">
            <a:avLst/>
          </a:prstGeom>
        </p:spPr>
        <p:txBody>
          <a:bodyPr/>
          <a:lstStyle/>
          <a:p>
            <a:pPr algn="r">
              <a:defRPr/>
            </a:pPr>
            <a:fld id="{2CA45FFC-A209-49C9-B361-0E2F28AA7715}" type="slidenum">
              <a:rPr lang="en-US">
                <a:solidFill>
                  <a:srgbClr val="000000"/>
                </a:solidFill>
              </a:rPr>
              <a:pPr algn="r">
                <a:defRPr/>
              </a:pPr>
              <a:t>14</a:t>
            </a:fld>
            <a:endParaRPr lang="en-US" dirty="0">
              <a:solidFill>
                <a:srgbClr val="000000"/>
              </a:solidFill>
            </a:endParaRPr>
          </a:p>
        </p:txBody>
      </p:sp>
      <p:sp>
        <p:nvSpPr>
          <p:cNvPr id="14339" name="Rectangle 2"/>
          <p:cNvSpPr>
            <a:spLocks noGrp="1" noChangeArrowheads="1"/>
          </p:cNvSpPr>
          <p:nvPr>
            <p:ph type="title"/>
          </p:nvPr>
        </p:nvSpPr>
        <p:spPr/>
        <p:txBody>
          <a:bodyPr>
            <a:normAutofit fontScale="90000"/>
          </a:bodyPr>
          <a:lstStyle/>
          <a:p>
            <a:pPr eaLnBrk="1" hangingPunct="1"/>
            <a:r>
              <a:rPr lang="en-US" sz="3600" b="1" dirty="0" smtClean="0">
                <a:solidFill>
                  <a:schemeClr val="accent1">
                    <a:lumMod val="75000"/>
                  </a:schemeClr>
                </a:solidFill>
              </a:rPr>
              <a:t>Charting the Workplace</a:t>
            </a:r>
            <a:r>
              <a:rPr lang="en-US" sz="3200" b="1" dirty="0" smtClean="0">
                <a:solidFill>
                  <a:schemeClr val="accent1">
                    <a:lumMod val="75000"/>
                  </a:schemeClr>
                </a:solidFill>
              </a:rPr>
              <a:t/>
            </a:r>
            <a:br>
              <a:rPr lang="en-US" sz="3200" b="1" dirty="0" smtClean="0">
                <a:solidFill>
                  <a:schemeClr val="accent1">
                    <a:lumMod val="75000"/>
                  </a:schemeClr>
                </a:solidFill>
              </a:rPr>
            </a:br>
            <a:r>
              <a:rPr lang="en-US" sz="4900" b="1" dirty="0" smtClean="0">
                <a:solidFill>
                  <a:schemeClr val="accent1">
                    <a:lumMod val="75000"/>
                  </a:schemeClr>
                </a:solidFill>
              </a:rPr>
              <a:t>How to create a chart</a:t>
            </a:r>
          </a:p>
        </p:txBody>
      </p:sp>
      <p:sp>
        <p:nvSpPr>
          <p:cNvPr id="14340" name="Rectangle 3"/>
          <p:cNvSpPr>
            <a:spLocks noGrp="1" noChangeArrowheads="1"/>
          </p:cNvSpPr>
          <p:nvPr>
            <p:ph type="body" idx="1"/>
          </p:nvPr>
        </p:nvSpPr>
        <p:spPr>
          <a:xfrm>
            <a:off x="457200" y="1842655"/>
            <a:ext cx="8229600" cy="4283508"/>
          </a:xfrm>
        </p:spPr>
        <p:txBody>
          <a:bodyPr/>
          <a:lstStyle/>
          <a:p>
            <a:pPr eaLnBrk="1" hangingPunct="1">
              <a:spcAft>
                <a:spcPts val="1200"/>
              </a:spcAft>
              <a:buClr>
                <a:srgbClr val="FFC000"/>
              </a:buClr>
              <a:buFont typeface="Wingdings" panose="05000000000000000000" pitchFamily="2" charset="2"/>
              <a:buChar char="§"/>
            </a:pPr>
            <a:r>
              <a:rPr lang="en-US" sz="2800" dirty="0" smtClean="0"/>
              <a:t>Determine use of chart</a:t>
            </a:r>
          </a:p>
          <a:p>
            <a:pPr eaLnBrk="1" hangingPunct="1">
              <a:spcAft>
                <a:spcPts val="1200"/>
              </a:spcAft>
              <a:buClr>
                <a:srgbClr val="FFC000"/>
              </a:buClr>
              <a:buFont typeface="Wingdings" panose="05000000000000000000" pitchFamily="2" charset="2"/>
              <a:buChar char="§"/>
            </a:pPr>
            <a:r>
              <a:rPr lang="en-US" sz="2800" dirty="0" smtClean="0"/>
              <a:t>Determine data subsets based on goal</a:t>
            </a:r>
          </a:p>
          <a:p>
            <a:pPr eaLnBrk="1" hangingPunct="1">
              <a:spcAft>
                <a:spcPts val="1200"/>
              </a:spcAft>
              <a:buClr>
                <a:srgbClr val="FFC000"/>
              </a:buClr>
              <a:buFont typeface="Wingdings" panose="05000000000000000000" pitchFamily="2" charset="2"/>
              <a:buChar char="§"/>
            </a:pPr>
            <a:r>
              <a:rPr lang="en-US" sz="2800" dirty="0" smtClean="0"/>
              <a:t>Use date if relevant</a:t>
            </a:r>
          </a:p>
          <a:p>
            <a:pPr eaLnBrk="1" hangingPunct="1">
              <a:spcAft>
                <a:spcPts val="1200"/>
              </a:spcAft>
              <a:buClr>
                <a:srgbClr val="FFC000"/>
              </a:buClr>
              <a:buFont typeface="Wingdings" panose="05000000000000000000" pitchFamily="2" charset="2"/>
              <a:buChar char="§"/>
            </a:pPr>
            <a:r>
              <a:rPr lang="en-US" sz="2800" dirty="0" smtClean="0"/>
              <a:t>Remember value of seeing data</a:t>
            </a:r>
          </a:p>
          <a:p>
            <a:pPr eaLnBrk="1" hangingPunct="1">
              <a:buClr>
                <a:srgbClr val="FFC000"/>
              </a:buClr>
              <a:buFont typeface="Wingdings" panose="05000000000000000000" pitchFamily="2" charset="2"/>
              <a:buChar char="§"/>
            </a:pPr>
            <a:r>
              <a:rPr lang="en-US" sz="2800" dirty="0" smtClean="0"/>
              <a:t>Wall chart should provide data quickly</a:t>
            </a:r>
          </a:p>
          <a:p>
            <a:pPr eaLnBrk="1" hangingPunct="1">
              <a:buClr>
                <a:srgbClr val="FFC000"/>
              </a:buClr>
              <a:buFont typeface="Wingdings" panose="05000000000000000000" pitchFamily="2" charset="2"/>
              <a:buChar char="§"/>
            </a:pPr>
            <a:endParaRPr lang="en-US" dirty="0" smtClean="0"/>
          </a:p>
        </p:txBody>
      </p:sp>
    </p:spTree>
    <p:extLst>
      <p:ext uri="{BB962C8B-B14F-4D97-AF65-F5344CB8AC3E}">
        <p14:creationId xmlns:p14="http://schemas.microsoft.com/office/powerpoint/2010/main" val="42859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934200" y="6477000"/>
            <a:ext cx="1905000" cy="304800"/>
          </a:xfrm>
          <a:prstGeom prst="rect">
            <a:avLst/>
          </a:prstGeom>
        </p:spPr>
        <p:txBody>
          <a:bodyPr/>
          <a:lstStyle/>
          <a:p>
            <a:pPr algn="r">
              <a:defRPr/>
            </a:pPr>
            <a:fld id="{E0D7A651-DE77-4440-8220-C0FC3EFA5E4F}" type="slidenum">
              <a:rPr lang="en-US">
                <a:solidFill>
                  <a:srgbClr val="000000"/>
                </a:solidFill>
              </a:rPr>
              <a:pPr algn="r">
                <a:defRPr/>
              </a:pPr>
              <a:t>15</a:t>
            </a:fld>
            <a:endParaRPr lang="en-US" dirty="0">
              <a:solidFill>
                <a:srgbClr val="000000"/>
              </a:solidFill>
            </a:endParaRPr>
          </a:p>
        </p:txBody>
      </p:sp>
      <p:sp>
        <p:nvSpPr>
          <p:cNvPr id="15363" name="Rectangle 2"/>
          <p:cNvSpPr>
            <a:spLocks noGrp="1" noChangeArrowheads="1"/>
          </p:cNvSpPr>
          <p:nvPr>
            <p:ph type="title"/>
          </p:nvPr>
        </p:nvSpPr>
        <p:spPr/>
        <p:txBody>
          <a:bodyPr>
            <a:normAutofit/>
          </a:bodyPr>
          <a:lstStyle/>
          <a:p>
            <a:pPr eaLnBrk="1" hangingPunct="1"/>
            <a:r>
              <a:rPr lang="en-US" sz="4400" b="1" dirty="0" smtClean="0">
                <a:solidFill>
                  <a:schemeClr val="accent1">
                    <a:lumMod val="75000"/>
                  </a:schemeClr>
                </a:solidFill>
              </a:rPr>
              <a:t>What to include</a:t>
            </a:r>
          </a:p>
        </p:txBody>
      </p:sp>
      <p:sp>
        <p:nvSpPr>
          <p:cNvPr id="15364" name="Rectangle 3"/>
          <p:cNvSpPr>
            <a:spLocks noGrp="1" noChangeArrowheads="1"/>
          </p:cNvSpPr>
          <p:nvPr>
            <p:ph type="body" idx="1"/>
          </p:nvPr>
        </p:nvSpPr>
        <p:spPr/>
        <p:txBody>
          <a:bodyPr/>
          <a:lstStyle/>
          <a:p>
            <a:pPr eaLnBrk="1" hangingPunct="1">
              <a:spcAft>
                <a:spcPts val="1200"/>
              </a:spcAft>
              <a:buClr>
                <a:srgbClr val="FFC000"/>
              </a:buClr>
              <a:buFont typeface="Wingdings" panose="05000000000000000000" pitchFamily="2" charset="2"/>
              <a:buChar char="§"/>
            </a:pPr>
            <a:r>
              <a:rPr lang="en-US" sz="2800" dirty="0" smtClean="0"/>
              <a:t>Key subject – person, site, work group</a:t>
            </a:r>
          </a:p>
          <a:p>
            <a:pPr eaLnBrk="1" hangingPunct="1">
              <a:spcAft>
                <a:spcPts val="1200"/>
              </a:spcAft>
              <a:buClr>
                <a:srgbClr val="FFC000"/>
              </a:buClr>
              <a:buFont typeface="Wingdings" panose="05000000000000000000" pitchFamily="2" charset="2"/>
              <a:buChar char="§"/>
            </a:pPr>
            <a:r>
              <a:rPr lang="en-US" sz="2800" dirty="0" smtClean="0"/>
              <a:t>Job titles or form of job identification</a:t>
            </a:r>
          </a:p>
          <a:p>
            <a:pPr eaLnBrk="1" hangingPunct="1">
              <a:spcAft>
                <a:spcPts val="1200"/>
              </a:spcAft>
              <a:buClr>
                <a:srgbClr val="FFC000"/>
              </a:buClr>
              <a:buFont typeface="Wingdings" panose="05000000000000000000" pitchFamily="2" charset="2"/>
              <a:buChar char="§"/>
            </a:pPr>
            <a:r>
              <a:rPr lang="en-US" sz="2800" dirty="0" smtClean="0"/>
              <a:t>Designation of activism</a:t>
            </a:r>
          </a:p>
          <a:p>
            <a:pPr eaLnBrk="1" hangingPunct="1">
              <a:spcAft>
                <a:spcPts val="1200"/>
              </a:spcAft>
              <a:buClr>
                <a:srgbClr val="FFC000"/>
              </a:buClr>
              <a:buFont typeface="Wingdings" panose="05000000000000000000" pitchFamily="2" charset="2"/>
              <a:buChar char="§"/>
            </a:pPr>
            <a:r>
              <a:rPr lang="en-US" sz="2800" dirty="0" smtClean="0"/>
              <a:t>Date of information</a:t>
            </a:r>
          </a:p>
          <a:p>
            <a:pPr eaLnBrk="1" hangingPunct="1">
              <a:spcAft>
                <a:spcPts val="1200"/>
              </a:spcAft>
              <a:buClr>
                <a:srgbClr val="FFC000"/>
              </a:buClr>
              <a:buFont typeface="Wingdings" panose="05000000000000000000" pitchFamily="2" charset="2"/>
              <a:buChar char="§"/>
            </a:pPr>
            <a:r>
              <a:rPr lang="en-US" sz="2800" dirty="0" smtClean="0"/>
              <a:t>Response to actions / tests</a:t>
            </a:r>
          </a:p>
          <a:p>
            <a:pPr eaLnBrk="1" hangingPunct="1">
              <a:buClr>
                <a:srgbClr val="FFC000"/>
              </a:buClr>
              <a:buFont typeface="Wingdings" panose="05000000000000000000" pitchFamily="2" charset="2"/>
              <a:buChar char="§"/>
            </a:pPr>
            <a:r>
              <a:rPr lang="en-US" sz="2800" dirty="0" smtClean="0"/>
              <a:t>Consistent data</a:t>
            </a:r>
          </a:p>
          <a:p>
            <a:pPr eaLnBrk="1" hangingPunct="1">
              <a:buFontTx/>
              <a:buNone/>
            </a:pPr>
            <a:endParaRPr lang="en-US" dirty="0" smtClean="0"/>
          </a:p>
        </p:txBody>
      </p:sp>
    </p:spTree>
    <p:extLst>
      <p:ext uri="{BB962C8B-B14F-4D97-AF65-F5344CB8AC3E}">
        <p14:creationId xmlns:p14="http://schemas.microsoft.com/office/powerpoint/2010/main" val="3960464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400" b="1" dirty="0" smtClean="0">
                <a:solidFill>
                  <a:schemeClr val="accent1">
                    <a:lumMod val="75000"/>
                  </a:schemeClr>
                </a:solidFill>
              </a:rPr>
              <a:t>Charting activity</a:t>
            </a:r>
            <a:endParaRPr lang="en-US" sz="4400" b="1" dirty="0">
              <a:solidFill>
                <a:schemeClr val="accent1">
                  <a:lumMod val="75000"/>
                </a:schemeClr>
              </a:solidFill>
            </a:endParaRPr>
          </a:p>
        </p:txBody>
      </p:sp>
      <p:sp>
        <p:nvSpPr>
          <p:cNvPr id="3" name="Content Placeholder 2"/>
          <p:cNvSpPr>
            <a:spLocks noGrp="1"/>
          </p:cNvSpPr>
          <p:nvPr>
            <p:ph idx="1"/>
          </p:nvPr>
        </p:nvSpPr>
        <p:spPr>
          <a:xfrm>
            <a:off x="457200" y="1260764"/>
            <a:ext cx="8229600" cy="4759036"/>
          </a:xfrm>
        </p:spPr>
        <p:txBody>
          <a:bodyPr>
            <a:noAutofit/>
          </a:bodyPr>
          <a:lstStyle/>
          <a:p>
            <a:pPr marL="466725" indent="-466725">
              <a:spcAft>
                <a:spcPts val="1200"/>
              </a:spcAft>
              <a:buClr>
                <a:srgbClr val="FFC000"/>
              </a:buClr>
              <a:buFont typeface="+mj-lt"/>
              <a:buAutoNum type="arabicPeriod"/>
            </a:pPr>
            <a:r>
              <a:rPr lang="en-US" sz="2600" dirty="0" smtClean="0"/>
              <a:t>Use flipchart paper to create a chart for potential leaders </a:t>
            </a:r>
          </a:p>
          <a:p>
            <a:pPr marL="466725" indent="-466725">
              <a:spcAft>
                <a:spcPts val="1200"/>
              </a:spcAft>
              <a:buClr>
                <a:srgbClr val="FFC000"/>
              </a:buClr>
              <a:buFont typeface="+mj-lt"/>
              <a:buAutoNum type="arabicPeriod"/>
            </a:pPr>
            <a:r>
              <a:rPr lang="en-US" sz="2600" dirty="0" smtClean="0"/>
              <a:t>Decide what the next steps would be to strengthen the leadership in the workplace you mapped</a:t>
            </a:r>
          </a:p>
          <a:p>
            <a:pPr marL="466725" indent="-466725">
              <a:spcAft>
                <a:spcPts val="600"/>
              </a:spcAft>
              <a:buClr>
                <a:srgbClr val="FFC000"/>
              </a:buClr>
              <a:buFont typeface="+mj-lt"/>
              <a:buAutoNum type="arabicPeriod"/>
            </a:pPr>
            <a:r>
              <a:rPr lang="en-US" sz="2600" dirty="0"/>
              <a:t>Your goal is two-fold.  First, ask what other information you’d want to see on the chart</a:t>
            </a:r>
            <a:r>
              <a:rPr lang="en-US" sz="2600" dirty="0" smtClean="0"/>
              <a:t>.</a:t>
            </a:r>
          </a:p>
          <a:p>
            <a:pPr marL="466725" indent="-466725">
              <a:spcAft>
                <a:spcPts val="1800"/>
              </a:spcAft>
              <a:buClr>
                <a:srgbClr val="FFC000"/>
              </a:buClr>
              <a:buNone/>
            </a:pPr>
            <a:r>
              <a:rPr lang="en-US" sz="2600" dirty="0" smtClean="0"/>
              <a:t> 	Second</a:t>
            </a:r>
            <a:r>
              <a:rPr lang="en-US" sz="2600" dirty="0"/>
              <a:t>, based on what the chart tells you, list the next steps you will take in the campaign.</a:t>
            </a:r>
          </a:p>
          <a:p>
            <a:pPr marL="0" indent="0">
              <a:buClr>
                <a:srgbClr val="FFC000"/>
              </a:buClr>
              <a:buNone/>
            </a:pPr>
            <a:r>
              <a:rPr lang="en-US" sz="2600" dirty="0" smtClean="0">
                <a:solidFill>
                  <a:srgbClr val="FFC000"/>
                </a:solidFill>
              </a:rPr>
              <a:t>4.</a:t>
            </a:r>
            <a:r>
              <a:rPr lang="en-US" sz="2600" dirty="0" smtClean="0"/>
              <a:t>	Report to the group</a:t>
            </a:r>
            <a:endParaRPr lang="en-US" sz="2600" dirty="0"/>
          </a:p>
        </p:txBody>
      </p:sp>
      <p:sp>
        <p:nvSpPr>
          <p:cNvPr id="4" name="Slide Number Placeholder 3"/>
          <p:cNvSpPr>
            <a:spLocks noGrp="1"/>
          </p:cNvSpPr>
          <p:nvPr>
            <p:ph type="sldNum" sz="quarter" idx="4294967295"/>
          </p:nvPr>
        </p:nvSpPr>
        <p:spPr>
          <a:xfrm>
            <a:off x="6934200" y="6477000"/>
            <a:ext cx="1905000" cy="304800"/>
          </a:xfrm>
          <a:prstGeom prst="rect">
            <a:avLst/>
          </a:prstGeom>
        </p:spPr>
        <p:txBody>
          <a:bodyPr/>
          <a:lstStyle/>
          <a:p>
            <a:fld id="{1CD5C415-DCB3-43BE-9295-0736A6697ABF}" type="slidenum">
              <a:rPr lang="en-US" altLang="en-US" smtClean="0"/>
              <a:pPr/>
              <a:t>16</a:t>
            </a:fld>
            <a:endParaRPr lang="en-US" altLang="en-US"/>
          </a:p>
        </p:txBody>
      </p:sp>
    </p:spTree>
    <p:extLst>
      <p:ext uri="{BB962C8B-B14F-4D97-AF65-F5344CB8AC3E}">
        <p14:creationId xmlns:p14="http://schemas.microsoft.com/office/powerpoint/2010/main" val="1744281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934200" y="6477000"/>
            <a:ext cx="1905000" cy="304800"/>
          </a:xfrm>
          <a:prstGeom prst="rect">
            <a:avLst/>
          </a:prstGeom>
        </p:spPr>
        <p:txBody>
          <a:bodyPr/>
          <a:lstStyle/>
          <a:p>
            <a:pPr algn="r">
              <a:defRPr/>
            </a:pPr>
            <a:fld id="{634E92D9-4320-41A7-A08F-76830C6263DD}" type="slidenum">
              <a:rPr lang="en-US">
                <a:solidFill>
                  <a:srgbClr val="000000"/>
                </a:solidFill>
              </a:rPr>
              <a:pPr algn="r">
                <a:defRPr/>
              </a:pPr>
              <a:t>17</a:t>
            </a:fld>
            <a:endParaRPr lang="en-US" dirty="0">
              <a:solidFill>
                <a:srgbClr val="000000"/>
              </a:solidFill>
            </a:endParaRPr>
          </a:p>
        </p:txBody>
      </p:sp>
      <p:sp>
        <p:nvSpPr>
          <p:cNvPr id="16387" name="Rectangle 2"/>
          <p:cNvSpPr>
            <a:spLocks noGrp="1" noChangeArrowheads="1"/>
          </p:cNvSpPr>
          <p:nvPr>
            <p:ph type="title"/>
          </p:nvPr>
        </p:nvSpPr>
        <p:spPr>
          <a:xfrm>
            <a:off x="471055" y="304800"/>
            <a:ext cx="8215745" cy="838200"/>
          </a:xfrm>
        </p:spPr>
        <p:txBody>
          <a:bodyPr/>
          <a:lstStyle/>
          <a:p>
            <a:pPr eaLnBrk="1" hangingPunct="1"/>
            <a:r>
              <a:rPr lang="en-US" sz="4400" b="1" dirty="0" smtClean="0">
                <a:solidFill>
                  <a:schemeClr val="accent1">
                    <a:lumMod val="75000"/>
                  </a:schemeClr>
                </a:solidFill>
              </a:rPr>
              <a:t>Mapping/Charting Analysis</a:t>
            </a:r>
          </a:p>
        </p:txBody>
      </p:sp>
      <p:sp>
        <p:nvSpPr>
          <p:cNvPr id="16388" name="Rectangle 3"/>
          <p:cNvSpPr>
            <a:spLocks noGrp="1" noChangeArrowheads="1"/>
          </p:cNvSpPr>
          <p:nvPr>
            <p:ph type="body" idx="1"/>
          </p:nvPr>
        </p:nvSpPr>
        <p:spPr>
          <a:xfrm>
            <a:off x="471055" y="1380564"/>
            <a:ext cx="8368145" cy="4944035"/>
          </a:xfrm>
        </p:spPr>
        <p:txBody>
          <a:bodyPr>
            <a:normAutofit lnSpcReduction="10000"/>
          </a:bodyPr>
          <a:lstStyle/>
          <a:p>
            <a:pPr eaLnBrk="1" hangingPunct="1">
              <a:spcAft>
                <a:spcPts val="1800"/>
              </a:spcAft>
              <a:buClr>
                <a:srgbClr val="FFC000"/>
              </a:buClr>
              <a:buFont typeface="Wingdings" panose="05000000000000000000" pitchFamily="2" charset="2"/>
              <a:buChar char="§"/>
            </a:pPr>
            <a:r>
              <a:rPr lang="en-US" sz="2800" dirty="0" smtClean="0"/>
              <a:t>Drives big decisions</a:t>
            </a:r>
          </a:p>
          <a:p>
            <a:pPr eaLnBrk="1" hangingPunct="1">
              <a:spcAft>
                <a:spcPts val="1800"/>
              </a:spcAft>
              <a:buClr>
                <a:srgbClr val="FFC000"/>
              </a:buClr>
              <a:buFont typeface="Wingdings" panose="05000000000000000000" pitchFamily="2" charset="2"/>
              <a:buChar char="§"/>
            </a:pPr>
            <a:r>
              <a:rPr lang="en-US" sz="2800" dirty="0" smtClean="0"/>
              <a:t>Helps plan work, next steps and assignments</a:t>
            </a:r>
          </a:p>
          <a:p>
            <a:pPr eaLnBrk="1" hangingPunct="1">
              <a:spcAft>
                <a:spcPts val="1800"/>
              </a:spcAft>
              <a:buClr>
                <a:srgbClr val="FFC000"/>
              </a:buClr>
              <a:buFont typeface="Wingdings" panose="05000000000000000000" pitchFamily="2" charset="2"/>
              <a:buChar char="§"/>
            </a:pPr>
            <a:r>
              <a:rPr lang="en-US" sz="2800" dirty="0" smtClean="0"/>
              <a:t>Determines strengths and weaknesses</a:t>
            </a:r>
          </a:p>
          <a:p>
            <a:pPr eaLnBrk="1" hangingPunct="1">
              <a:spcAft>
                <a:spcPts val="1800"/>
              </a:spcAft>
              <a:buClr>
                <a:srgbClr val="FFC000"/>
              </a:buClr>
              <a:buFont typeface="Wingdings" panose="05000000000000000000" pitchFamily="2" charset="2"/>
              <a:buChar char="§"/>
            </a:pPr>
            <a:r>
              <a:rPr lang="en-US" sz="2800" dirty="0" smtClean="0"/>
              <a:t>Looks at trends</a:t>
            </a:r>
          </a:p>
          <a:p>
            <a:pPr eaLnBrk="1" hangingPunct="1">
              <a:spcAft>
                <a:spcPts val="1800"/>
              </a:spcAft>
              <a:buClr>
                <a:srgbClr val="FFC000"/>
              </a:buClr>
              <a:buFont typeface="Wingdings" panose="05000000000000000000" pitchFamily="2" charset="2"/>
              <a:buChar char="§"/>
            </a:pPr>
            <a:r>
              <a:rPr lang="en-US" sz="2800" dirty="0" smtClean="0"/>
              <a:t>Allows for key and substantive comparisons</a:t>
            </a:r>
          </a:p>
          <a:p>
            <a:pPr eaLnBrk="1" hangingPunct="1">
              <a:spcAft>
                <a:spcPts val="1800"/>
              </a:spcAft>
              <a:buClr>
                <a:srgbClr val="FFC000"/>
              </a:buClr>
              <a:buFont typeface="Wingdings" panose="05000000000000000000" pitchFamily="2" charset="2"/>
              <a:buChar char="§"/>
            </a:pPr>
            <a:r>
              <a:rPr lang="en-US" sz="2800" dirty="0" smtClean="0"/>
              <a:t>Can provide a common base</a:t>
            </a:r>
          </a:p>
          <a:p>
            <a:pPr marL="0" indent="0" algn="r" eaLnBrk="1" hangingPunct="1">
              <a:buClr>
                <a:srgbClr val="FFC000"/>
              </a:buClr>
              <a:buNone/>
            </a:pPr>
            <a:r>
              <a:rPr lang="en-US" b="1" dirty="0" smtClean="0">
                <a:solidFill>
                  <a:schemeClr val="accent1">
                    <a:lumMod val="50000"/>
                  </a:schemeClr>
                </a:solidFill>
              </a:rPr>
              <a:t>Builds our power</a:t>
            </a:r>
          </a:p>
        </p:txBody>
      </p:sp>
    </p:spTree>
    <p:extLst>
      <p:ext uri="{BB962C8B-B14F-4D97-AF65-F5344CB8AC3E}">
        <p14:creationId xmlns:p14="http://schemas.microsoft.com/office/powerpoint/2010/main" val="1351408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934200" y="6477000"/>
            <a:ext cx="1905000" cy="304800"/>
          </a:xfrm>
          <a:prstGeom prst="rect">
            <a:avLst/>
          </a:prstGeom>
        </p:spPr>
        <p:txBody>
          <a:bodyPr/>
          <a:lstStyle/>
          <a:p>
            <a:pPr algn="r">
              <a:defRPr/>
            </a:pPr>
            <a:fld id="{A81CE5DA-279F-477B-9B6D-292CDA68CFF5}" type="slidenum">
              <a:rPr lang="en-US">
                <a:solidFill>
                  <a:srgbClr val="000000"/>
                </a:solidFill>
              </a:rPr>
              <a:pPr algn="r">
                <a:defRPr/>
              </a:pPr>
              <a:t>18</a:t>
            </a:fld>
            <a:endParaRPr lang="en-US" dirty="0">
              <a:solidFill>
                <a:srgbClr val="000000"/>
              </a:solidFill>
            </a:endParaRPr>
          </a:p>
        </p:txBody>
      </p:sp>
      <p:sp>
        <p:nvSpPr>
          <p:cNvPr id="17411" name="Rectangle 2"/>
          <p:cNvSpPr>
            <a:spLocks noGrp="1" noChangeArrowheads="1"/>
          </p:cNvSpPr>
          <p:nvPr>
            <p:ph type="title"/>
          </p:nvPr>
        </p:nvSpPr>
        <p:spPr/>
        <p:txBody>
          <a:bodyPr>
            <a:noAutofit/>
          </a:bodyPr>
          <a:lstStyle/>
          <a:p>
            <a:pPr eaLnBrk="1" hangingPunct="1"/>
            <a:r>
              <a:rPr lang="en-US" sz="4400" b="1" dirty="0" smtClean="0">
                <a:solidFill>
                  <a:schemeClr val="accent1">
                    <a:lumMod val="75000"/>
                  </a:schemeClr>
                </a:solidFill>
              </a:rPr>
              <a:t>Mapping, charting and analysis of </a:t>
            </a:r>
            <a:r>
              <a:rPr lang="en-US" sz="4400" b="1" dirty="0" smtClean="0">
                <a:solidFill>
                  <a:schemeClr val="accent1">
                    <a:lumMod val="75000"/>
                  </a:schemeClr>
                </a:solidFill>
              </a:rPr>
              <a:t>the data </a:t>
            </a:r>
            <a:endParaRPr lang="en-US" sz="4400" b="1" dirty="0" smtClean="0">
              <a:solidFill>
                <a:schemeClr val="accent1">
                  <a:lumMod val="75000"/>
                </a:schemeClr>
              </a:solidFill>
            </a:endParaRPr>
          </a:p>
        </p:txBody>
      </p:sp>
      <p:sp>
        <p:nvSpPr>
          <p:cNvPr id="17412" name="Rectangle 3"/>
          <p:cNvSpPr>
            <a:spLocks noGrp="1" noChangeArrowheads="1"/>
          </p:cNvSpPr>
          <p:nvPr>
            <p:ph type="body" idx="1"/>
          </p:nvPr>
        </p:nvSpPr>
        <p:spPr>
          <a:xfrm>
            <a:off x="942109" y="2057400"/>
            <a:ext cx="7287491" cy="3048000"/>
          </a:xfrm>
        </p:spPr>
        <p:txBody>
          <a:bodyPr/>
          <a:lstStyle/>
          <a:p>
            <a:pPr marL="0" indent="0" eaLnBrk="1" hangingPunct="1">
              <a:buNone/>
            </a:pPr>
            <a:r>
              <a:rPr lang="en-US" sz="4000" dirty="0" smtClean="0"/>
              <a:t>Are tools to </a:t>
            </a:r>
            <a:r>
              <a:rPr lang="en-US" sz="4000" b="1" dirty="0" smtClean="0">
                <a:solidFill>
                  <a:schemeClr val="accent1">
                    <a:lumMod val="50000"/>
                  </a:schemeClr>
                </a:solidFill>
              </a:rPr>
              <a:t>build power </a:t>
            </a:r>
            <a:r>
              <a:rPr lang="en-US" sz="4000" dirty="0" smtClean="0"/>
              <a:t>for working people</a:t>
            </a:r>
          </a:p>
        </p:txBody>
      </p:sp>
    </p:spTree>
    <p:extLst>
      <p:ext uri="{BB962C8B-B14F-4D97-AF65-F5344CB8AC3E}">
        <p14:creationId xmlns:p14="http://schemas.microsoft.com/office/powerpoint/2010/main" val="1482246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smtClean="0">
                <a:solidFill>
                  <a:schemeClr val="accent1">
                    <a:lumMod val="75000"/>
                  </a:schemeClr>
                </a:solidFill>
              </a:rPr>
              <a:t>Questions</a:t>
            </a:r>
            <a:endParaRPr lang="en-US" sz="4400" b="1" dirty="0">
              <a:solidFill>
                <a:schemeClr val="accent1">
                  <a:lumMod val="75000"/>
                </a:schemeClr>
              </a:solidFill>
            </a:endParaRPr>
          </a:p>
        </p:txBody>
      </p:sp>
      <p:sp>
        <p:nvSpPr>
          <p:cNvPr id="6" name="Content Placeholder 3"/>
          <p:cNvSpPr txBox="1">
            <a:spLocks/>
          </p:cNvSpPr>
          <p:nvPr/>
        </p:nvSpPr>
        <p:spPr>
          <a:xfrm>
            <a:off x="4343400" y="1828800"/>
            <a:ext cx="4495800" cy="4191000"/>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solidFill>
                <a:latin typeface="Frutiger LT Std 55 Roman"/>
                <a:ea typeface="+mn-ea"/>
                <a:cs typeface="Frutiger LT Std 55 Roman"/>
              </a:defRPr>
            </a:lvl1pPr>
            <a:lvl2pPr marL="742950" indent="-285750" algn="l" defTabSz="457200" rtl="0" eaLnBrk="1" latinLnBrk="0" hangingPunct="1">
              <a:spcBef>
                <a:spcPct val="20000"/>
              </a:spcBef>
              <a:buFont typeface="Arial"/>
              <a:buChar char="–"/>
              <a:defRPr sz="2800" b="0" i="0" kern="1200">
                <a:solidFill>
                  <a:schemeClr val="tx1"/>
                </a:solidFill>
                <a:latin typeface="Frutiger LT Std 55 Roman"/>
                <a:ea typeface="+mn-ea"/>
                <a:cs typeface="Frutiger LT Std 55 Roman"/>
              </a:defRPr>
            </a:lvl2pPr>
            <a:lvl3pPr marL="1143000" indent="-228600" algn="l" defTabSz="457200" rtl="0" eaLnBrk="1" latinLnBrk="0" hangingPunct="1">
              <a:spcBef>
                <a:spcPct val="20000"/>
              </a:spcBef>
              <a:buFont typeface="Arial"/>
              <a:buChar char="•"/>
              <a:defRPr sz="2400" b="0" i="0" kern="1200">
                <a:solidFill>
                  <a:schemeClr val="tx1"/>
                </a:solidFill>
                <a:latin typeface="Frutiger LT Std 55 Roman"/>
                <a:ea typeface="+mn-ea"/>
                <a:cs typeface="Frutiger LT Std 55 Roman"/>
              </a:defRPr>
            </a:lvl3pPr>
            <a:lvl4pPr marL="1600200" indent="-228600" algn="l" defTabSz="457200" rtl="0" eaLnBrk="1" latinLnBrk="0" hangingPunct="1">
              <a:spcBef>
                <a:spcPct val="20000"/>
              </a:spcBef>
              <a:buFont typeface="Arial"/>
              <a:buChar char="–"/>
              <a:defRPr sz="2000" b="0" i="0" kern="1200">
                <a:solidFill>
                  <a:schemeClr val="tx1"/>
                </a:solidFill>
                <a:latin typeface="Frutiger LT Std 55 Roman"/>
                <a:ea typeface="+mn-ea"/>
                <a:cs typeface="Frutiger LT Std 55 Roman"/>
              </a:defRPr>
            </a:lvl4pPr>
            <a:lvl5pPr marL="2057400" indent="-228600" algn="l" defTabSz="457200" rtl="0" eaLnBrk="1" latinLnBrk="0" hangingPunct="1">
              <a:spcBef>
                <a:spcPct val="20000"/>
              </a:spcBef>
              <a:buFont typeface="Arial"/>
              <a:buChar char="»"/>
              <a:defRPr sz="2000" b="0" i="0" kern="1200">
                <a:solidFill>
                  <a:schemeClr val="tx1"/>
                </a:solidFill>
                <a:latin typeface="Frutiger LT Std 55 Roman"/>
                <a:ea typeface="+mn-ea"/>
                <a:cs typeface="Frutiger LT Std 55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800"/>
              </a:spcAft>
              <a:buFont typeface="Arial"/>
              <a:buNone/>
            </a:pPr>
            <a:endParaRPr lang="en-US" dirty="0" smtClean="0"/>
          </a:p>
          <a:p>
            <a:pPr>
              <a:spcAft>
                <a:spcPts val="1800"/>
              </a:spcAft>
              <a:buClr>
                <a:srgbClr val="FFC000"/>
              </a:buClr>
              <a:buFont typeface="Wingdings" panose="05000000000000000000" pitchFamily="2" charset="2"/>
              <a:buChar char="§"/>
            </a:pPr>
            <a:r>
              <a:rPr lang="en-US" dirty="0" smtClean="0"/>
              <a:t>Additional resources</a:t>
            </a:r>
          </a:p>
          <a:p>
            <a:pPr>
              <a:spcAft>
                <a:spcPts val="1800"/>
              </a:spcAft>
              <a:buClr>
                <a:srgbClr val="FFC000"/>
              </a:buClr>
              <a:buFont typeface="Wingdings" panose="05000000000000000000" pitchFamily="2" charset="2"/>
              <a:buChar char="§"/>
            </a:pPr>
            <a:r>
              <a:rPr lang="en-US" dirty="0" smtClean="0"/>
              <a:t>Questions</a:t>
            </a:r>
          </a:p>
          <a:p>
            <a:pPr>
              <a:buClr>
                <a:srgbClr val="FFC000"/>
              </a:buClr>
              <a:buFont typeface="Wingdings" panose="05000000000000000000" pitchFamily="2" charset="2"/>
              <a:buChar char="§"/>
            </a:pPr>
            <a:r>
              <a:rPr lang="en-US" dirty="0" smtClean="0"/>
              <a:t>Suggestions</a:t>
            </a:r>
          </a:p>
          <a:p>
            <a:pPr marL="0" indent="0">
              <a:buFont typeface="Arial"/>
              <a:buNone/>
            </a:pPr>
            <a:endParaRPr lang="en-US" dirty="0"/>
          </a:p>
        </p:txBody>
      </p:sp>
      <p:pic>
        <p:nvPicPr>
          <p:cNvPr id="7" name="Picture 3" descr="C:\Users\ckurtz\AppData\Local\Microsoft\Windows\Temporary Internet Files\Content.IE5\169SU8M2\graphics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35814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28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400" b="1" dirty="0" smtClean="0">
                <a:solidFill>
                  <a:schemeClr val="accent1">
                    <a:lumMod val="75000"/>
                  </a:schemeClr>
                </a:solidFill>
              </a:rPr>
              <a:t>Objectives</a:t>
            </a:r>
            <a:endParaRPr lang="en-US" sz="4400" b="1" dirty="0">
              <a:solidFill>
                <a:schemeClr val="accent1">
                  <a:lumMod val="75000"/>
                </a:schemeClr>
              </a:solidFill>
            </a:endParaRPr>
          </a:p>
        </p:txBody>
      </p:sp>
      <p:sp>
        <p:nvSpPr>
          <p:cNvPr id="3" name="Content Placeholder 2"/>
          <p:cNvSpPr>
            <a:spLocks noGrp="1"/>
          </p:cNvSpPr>
          <p:nvPr>
            <p:ph idx="1"/>
          </p:nvPr>
        </p:nvSpPr>
        <p:spPr>
          <a:xfrm>
            <a:off x="457200" y="1206145"/>
            <a:ext cx="8305800" cy="5135562"/>
          </a:xfrm>
        </p:spPr>
        <p:txBody>
          <a:bodyPr>
            <a:normAutofit/>
          </a:bodyPr>
          <a:lstStyle/>
          <a:p>
            <a:pPr marL="0" indent="0">
              <a:spcAft>
                <a:spcPts val="1200"/>
              </a:spcAft>
              <a:buNone/>
            </a:pPr>
            <a:r>
              <a:rPr lang="en-US" sz="2600" dirty="0" smtClean="0"/>
              <a:t>Map </a:t>
            </a:r>
            <a:r>
              <a:rPr lang="en-US" sz="2600" dirty="0"/>
              <a:t>and </a:t>
            </a:r>
            <a:r>
              <a:rPr lang="en-US" sz="2600" dirty="0" smtClean="0"/>
              <a:t>chart </a:t>
            </a:r>
            <a:r>
              <a:rPr lang="en-US" sz="2600" dirty="0"/>
              <a:t>your workplace and </a:t>
            </a:r>
            <a:r>
              <a:rPr lang="en-US" sz="2600" dirty="0" smtClean="0"/>
              <a:t>understand </a:t>
            </a:r>
            <a:r>
              <a:rPr lang="en-US" sz="2600" dirty="0"/>
              <a:t>the relationships that exist within a workplace are tools </a:t>
            </a:r>
            <a:r>
              <a:rPr lang="en-US" sz="2600" dirty="0" smtClean="0"/>
              <a:t>locals use </a:t>
            </a:r>
            <a:r>
              <a:rPr lang="en-US" sz="2600" dirty="0"/>
              <a:t>to </a:t>
            </a:r>
            <a:r>
              <a:rPr lang="en-US" sz="2600" dirty="0" smtClean="0"/>
              <a:t>create </a:t>
            </a:r>
            <a:r>
              <a:rPr lang="en-US" sz="2600" dirty="0"/>
              <a:t>your local’s strategy to best </a:t>
            </a:r>
            <a:r>
              <a:rPr lang="en-US" sz="2600" dirty="0" smtClean="0"/>
              <a:t>identify co-workers who are not members of the union.</a:t>
            </a:r>
            <a:endParaRPr lang="en-US" sz="2600" dirty="0"/>
          </a:p>
          <a:p>
            <a:pPr marL="0" indent="0">
              <a:buNone/>
            </a:pPr>
            <a:r>
              <a:rPr lang="en-US" sz="2600" dirty="0">
                <a:latin typeface="Verdana" panose="020B0604030504040204" pitchFamily="34" charset="0"/>
                <a:ea typeface="Verdana" panose="020B0604030504040204" pitchFamily="34" charset="0"/>
                <a:cs typeface="Verdana" panose="020B0604030504040204" pitchFamily="34" charset="0"/>
              </a:rPr>
              <a:t>This section will clarify the difference between charting and mapping and provide the following skills:</a:t>
            </a:r>
          </a:p>
          <a:p>
            <a:pPr lvl="0">
              <a:spcAft>
                <a:spcPts val="600"/>
              </a:spcAft>
              <a:buClr>
                <a:srgbClr val="FFC000"/>
              </a:buClr>
              <a:buFont typeface="Wingdings" panose="05000000000000000000" pitchFamily="2" charset="2"/>
              <a:buChar char="§"/>
            </a:pPr>
            <a:r>
              <a:rPr lang="en-US" sz="2600" dirty="0" smtClean="0"/>
              <a:t>Develop useful workplace maps and charts.</a:t>
            </a:r>
            <a:endParaRPr lang="en-US" sz="2600" dirty="0"/>
          </a:p>
          <a:p>
            <a:pPr lvl="0">
              <a:buClr>
                <a:srgbClr val="FFC000"/>
              </a:buClr>
              <a:buFont typeface="Wingdings" panose="05000000000000000000" pitchFamily="2" charset="2"/>
              <a:buChar char="§"/>
            </a:pPr>
            <a:r>
              <a:rPr lang="en-US" sz="2600" dirty="0" smtClean="0"/>
              <a:t>Recognize </a:t>
            </a:r>
            <a:r>
              <a:rPr lang="en-US" sz="2600" dirty="0"/>
              <a:t>geographic, work and social relationships to move a campaign and build membership.</a:t>
            </a:r>
          </a:p>
          <a:p>
            <a:pPr marL="0" indent="0">
              <a:buNone/>
            </a:pPr>
            <a:endParaRPr lang="en-US" sz="2400" dirty="0"/>
          </a:p>
          <a:p>
            <a:endParaRPr lang="en-US" dirty="0"/>
          </a:p>
        </p:txBody>
      </p:sp>
      <p:sp>
        <p:nvSpPr>
          <p:cNvPr id="4" name="Slide Number Placeholder 3"/>
          <p:cNvSpPr>
            <a:spLocks noGrp="1"/>
          </p:cNvSpPr>
          <p:nvPr>
            <p:ph type="sldNum" sz="quarter" idx="4294967295"/>
          </p:nvPr>
        </p:nvSpPr>
        <p:spPr>
          <a:xfrm>
            <a:off x="6934200" y="6306671"/>
            <a:ext cx="1905000" cy="304800"/>
          </a:xfrm>
          <a:prstGeom prst="rect">
            <a:avLst/>
          </a:prstGeom>
        </p:spPr>
        <p:txBody>
          <a:bodyPr/>
          <a:lstStyle/>
          <a:p>
            <a:pPr algn="r"/>
            <a:fld id="{1CD5C415-DCB3-43BE-9295-0736A6697ABF}" type="slidenum">
              <a:rPr lang="en-US" altLang="en-US" smtClean="0"/>
              <a:pPr algn="r"/>
              <a:t>2</a:t>
            </a:fld>
            <a:endParaRPr lang="en-US" altLang="en-US" dirty="0"/>
          </a:p>
        </p:txBody>
      </p:sp>
    </p:spTree>
    <p:extLst>
      <p:ext uri="{BB962C8B-B14F-4D97-AF65-F5344CB8AC3E}">
        <p14:creationId xmlns:p14="http://schemas.microsoft.com/office/powerpoint/2010/main" val="1278040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sz="4400" b="1" dirty="0" smtClean="0">
                <a:solidFill>
                  <a:schemeClr val="accent1">
                    <a:lumMod val="75000"/>
                  </a:schemeClr>
                </a:solidFill>
                <a:latin typeface="Frutiger LT Std 65 Bold" charset="0"/>
              </a:rPr>
              <a:t>Contact information</a:t>
            </a:r>
            <a:endParaRPr lang="en-US" sz="4400" b="1" dirty="0">
              <a:solidFill>
                <a:schemeClr val="accent1">
                  <a:lumMod val="75000"/>
                </a:schemeClr>
              </a:solidFill>
              <a:latin typeface="Frutiger LT Std 65 Bold" charset="0"/>
            </a:endParaRPr>
          </a:p>
        </p:txBody>
      </p:sp>
      <p:sp>
        <p:nvSpPr>
          <p:cNvPr id="7170" name="Content Placeholder 2"/>
          <p:cNvSpPr>
            <a:spLocks noGrp="1"/>
          </p:cNvSpPr>
          <p:nvPr>
            <p:ph idx="1"/>
          </p:nvPr>
        </p:nvSpPr>
        <p:spPr/>
        <p:txBody>
          <a:bodyPr/>
          <a:lstStyle/>
          <a:p>
            <a:pPr marL="0" indent="0">
              <a:buNone/>
            </a:pPr>
            <a:r>
              <a:rPr lang="en-US" dirty="0" smtClean="0">
                <a:latin typeface="Frutiger LT Std 55 Roman" charset="0"/>
              </a:rPr>
              <a:t>AFT Union Leadership Institute</a:t>
            </a:r>
            <a:endParaRPr lang="en-US" dirty="0" smtClean="0">
              <a:latin typeface="Frutiger LT Std 55 Roman" charset="0"/>
            </a:endParaRPr>
          </a:p>
          <a:p>
            <a:pPr marL="0" indent="0">
              <a:buNone/>
            </a:pPr>
            <a:r>
              <a:rPr lang="en-US" dirty="0" smtClean="0">
                <a:latin typeface="Frutiger LT Std 55 Roman" charset="0"/>
              </a:rPr>
              <a:t>202-879-4497</a:t>
            </a:r>
            <a:endParaRPr lang="en-US" dirty="0" smtClean="0">
              <a:latin typeface="Frutiger LT Std 55 Roman" charset="0"/>
            </a:endParaRPr>
          </a:p>
          <a:p>
            <a:pPr marL="0" indent="0">
              <a:buNone/>
            </a:pPr>
            <a:endParaRPr lang="en-US" dirty="0">
              <a:latin typeface="Frutiger LT Std 55 Roman" charset="0"/>
            </a:endParaRPr>
          </a:p>
          <a:p>
            <a:pPr marL="0" indent="0">
              <a:buNone/>
            </a:pPr>
            <a:r>
              <a:rPr lang="en-US" sz="2200" dirty="0" smtClean="0">
                <a:latin typeface="Frutiger LT Std 55 Roman" charset="0"/>
              </a:rPr>
              <a:t>American Federation of Teachers, AFL-CIO</a:t>
            </a:r>
          </a:p>
          <a:p>
            <a:pPr marL="0" indent="0">
              <a:buNone/>
            </a:pPr>
            <a:r>
              <a:rPr lang="en-US" sz="2200" dirty="0" smtClean="0">
                <a:latin typeface="Frutiger LT Std 55 Roman" charset="0"/>
              </a:rPr>
              <a:t>555 New Jersey Ave. NW</a:t>
            </a:r>
          </a:p>
          <a:p>
            <a:pPr marL="0" indent="0">
              <a:buNone/>
            </a:pPr>
            <a:r>
              <a:rPr lang="en-US" sz="2200" dirty="0" smtClean="0">
                <a:latin typeface="Frutiger LT Std 55 Roman" charset="0"/>
              </a:rPr>
              <a:t>Washington DC, 20001</a:t>
            </a:r>
          </a:p>
          <a:p>
            <a:pPr marL="0" indent="0">
              <a:buNone/>
            </a:pPr>
            <a:r>
              <a:rPr lang="en-US" sz="2200" dirty="0" smtClean="0">
                <a:latin typeface="Frutiger LT Std 55 Roman" charset="0"/>
              </a:rPr>
              <a:t>202-879-4400</a:t>
            </a:r>
            <a:endParaRPr lang="en-US" sz="2200" dirty="0">
              <a:latin typeface="Frutiger LT Std 55 Roman" charset="0"/>
            </a:endParaRPr>
          </a:p>
          <a:p>
            <a:pPr marL="0" indent="0">
              <a:buNone/>
            </a:pPr>
            <a:r>
              <a:rPr lang="en-US" sz="2200" u="sng" dirty="0">
                <a:hlinkClick r:id="rId2"/>
              </a:rPr>
              <a:t>www.aft.org</a:t>
            </a:r>
            <a:r>
              <a:rPr lang="en-US" sz="2200" dirty="0"/>
              <a:t> |</a:t>
            </a:r>
            <a:r>
              <a:rPr lang="en-US" sz="2200" u="sng" dirty="0">
                <a:hlinkClick r:id="rId3"/>
              </a:rPr>
              <a:t>www.facebook.com/AFTunion</a:t>
            </a:r>
            <a:r>
              <a:rPr lang="en-US" sz="2200" dirty="0"/>
              <a:t> |</a:t>
            </a:r>
            <a:r>
              <a:rPr lang="en-US" sz="2200" u="sng" dirty="0">
                <a:hlinkClick r:id="rId4"/>
              </a:rPr>
              <a:t>www.twitter.com/AFTunion</a:t>
            </a:r>
            <a:endParaRPr lang="en-US" sz="2200" dirty="0"/>
          </a:p>
          <a:p>
            <a:pPr marL="0" indent="0">
              <a:buNone/>
            </a:pPr>
            <a:endParaRPr lang="en-US" sz="2800" dirty="0">
              <a:latin typeface="Frutiger LT Std 55 Roman" charset="0"/>
            </a:endParaRPr>
          </a:p>
        </p:txBody>
      </p:sp>
      <p:sp>
        <p:nvSpPr>
          <p:cNvPr id="4" name="Slide Number Placeholder 3"/>
          <p:cNvSpPr>
            <a:spLocks noGrp="1"/>
          </p:cNvSpPr>
          <p:nvPr>
            <p:ph type="sldNum" sz="quarter" idx="10"/>
          </p:nvPr>
        </p:nvSpPr>
        <p:spPr/>
        <p:txBody>
          <a:bodyPr/>
          <a:lstStyle/>
          <a:p>
            <a:pPr>
              <a:defRPr/>
            </a:pPr>
            <a:fld id="{060E519D-08A1-6540-88B5-60D4AA396870}" type="slidenum">
              <a:rPr lang="en-US"/>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934200" y="6477000"/>
            <a:ext cx="1905000" cy="304800"/>
          </a:xfrm>
          <a:prstGeom prst="rect">
            <a:avLst/>
          </a:prstGeom>
        </p:spPr>
        <p:txBody>
          <a:bodyPr/>
          <a:lstStyle/>
          <a:p>
            <a:pPr algn="r">
              <a:defRPr/>
            </a:pPr>
            <a:fld id="{D237DFC9-3954-4640-AE1D-B182A634B8A1}" type="slidenum">
              <a:rPr lang="en-US">
                <a:solidFill>
                  <a:srgbClr val="000000"/>
                </a:solidFill>
              </a:rPr>
              <a:pPr algn="r">
                <a:defRPr/>
              </a:pPr>
              <a:t>3</a:t>
            </a:fld>
            <a:endParaRPr lang="en-US">
              <a:solidFill>
                <a:srgbClr val="000000"/>
              </a:solidFill>
            </a:endParaRPr>
          </a:p>
        </p:txBody>
      </p:sp>
      <p:sp>
        <p:nvSpPr>
          <p:cNvPr id="4099" name="Rectangle 2"/>
          <p:cNvSpPr>
            <a:spLocks noGrp="1" noChangeArrowheads="1"/>
          </p:cNvSpPr>
          <p:nvPr>
            <p:ph type="title"/>
          </p:nvPr>
        </p:nvSpPr>
        <p:spPr/>
        <p:txBody>
          <a:bodyPr/>
          <a:lstStyle/>
          <a:p>
            <a:pPr eaLnBrk="1" hangingPunct="1"/>
            <a:r>
              <a:rPr lang="en-US" sz="4400" b="1" dirty="0" smtClean="0">
                <a:solidFill>
                  <a:schemeClr val="accent1">
                    <a:lumMod val="75000"/>
                  </a:schemeClr>
                </a:solidFill>
              </a:rPr>
              <a:t>Why Do this?</a:t>
            </a:r>
          </a:p>
        </p:txBody>
      </p:sp>
      <p:sp>
        <p:nvSpPr>
          <p:cNvPr id="4100" name="Rectangle 3"/>
          <p:cNvSpPr>
            <a:spLocks noGrp="1" noChangeArrowheads="1"/>
          </p:cNvSpPr>
          <p:nvPr>
            <p:ph type="body" idx="1"/>
          </p:nvPr>
        </p:nvSpPr>
        <p:spPr>
          <a:xfrm>
            <a:off x="457200" y="1295400"/>
            <a:ext cx="8229600" cy="4724400"/>
          </a:xfrm>
        </p:spPr>
        <p:txBody>
          <a:bodyPr/>
          <a:lstStyle/>
          <a:p>
            <a:pPr marL="0" indent="0" eaLnBrk="1" hangingPunct="1">
              <a:lnSpc>
                <a:spcPct val="90000"/>
              </a:lnSpc>
              <a:buNone/>
            </a:pPr>
            <a:r>
              <a:rPr lang="en-US" sz="3200" dirty="0" smtClean="0"/>
              <a:t>“Your data isn’t much use if you don’t know what it means.”</a:t>
            </a:r>
          </a:p>
          <a:p>
            <a:pPr marL="0" indent="0" eaLnBrk="1" hangingPunct="1">
              <a:lnSpc>
                <a:spcPct val="90000"/>
              </a:lnSpc>
              <a:buNone/>
            </a:pPr>
            <a:endParaRPr lang="en-US" sz="2400" dirty="0" smtClean="0"/>
          </a:p>
          <a:p>
            <a:pPr marL="0" indent="0" eaLnBrk="1" hangingPunct="1">
              <a:lnSpc>
                <a:spcPct val="90000"/>
              </a:lnSpc>
              <a:buNone/>
            </a:pPr>
            <a:r>
              <a:rPr lang="en-US" b="1" dirty="0" smtClean="0">
                <a:solidFill>
                  <a:schemeClr val="tx2">
                    <a:lumMod val="75000"/>
                  </a:schemeClr>
                </a:solidFill>
              </a:rPr>
              <a:t>Organizing is both an art &amp; a science</a:t>
            </a:r>
          </a:p>
          <a:p>
            <a:pPr lvl="0">
              <a:spcAft>
                <a:spcPts val="600"/>
              </a:spcAft>
              <a:buClr>
                <a:srgbClr val="FFC000"/>
              </a:buClr>
              <a:buFont typeface="Wingdings" panose="05000000000000000000" pitchFamily="2" charset="2"/>
              <a:buChar char="§"/>
            </a:pPr>
            <a:r>
              <a:rPr lang="en-US" sz="2400" dirty="0" smtClean="0"/>
              <a:t>Important </a:t>
            </a:r>
            <a:r>
              <a:rPr lang="en-US" sz="2400" dirty="0"/>
              <a:t>for visual references</a:t>
            </a:r>
          </a:p>
          <a:p>
            <a:pPr lvl="0">
              <a:spcAft>
                <a:spcPts val="600"/>
              </a:spcAft>
              <a:buClr>
                <a:srgbClr val="FFC000"/>
              </a:buClr>
              <a:buFont typeface="Wingdings" panose="05000000000000000000" pitchFamily="2" charset="2"/>
              <a:buChar char="§"/>
            </a:pPr>
            <a:r>
              <a:rPr lang="en-US" sz="2400" dirty="0"/>
              <a:t>Important to keep for historical references</a:t>
            </a:r>
          </a:p>
          <a:p>
            <a:pPr lvl="0">
              <a:spcAft>
                <a:spcPts val="600"/>
              </a:spcAft>
              <a:buClr>
                <a:srgbClr val="FFC000"/>
              </a:buClr>
              <a:buFont typeface="Wingdings" panose="05000000000000000000" pitchFamily="2" charset="2"/>
              <a:buChar char="§"/>
            </a:pPr>
            <a:r>
              <a:rPr lang="en-US" sz="2400" dirty="0" smtClean="0"/>
              <a:t>Important </a:t>
            </a:r>
            <a:r>
              <a:rPr lang="en-US" sz="2400" dirty="0"/>
              <a:t>for worksite leaders to understand the scope of the worksites</a:t>
            </a:r>
          </a:p>
          <a:p>
            <a:pPr lvl="0">
              <a:buClr>
                <a:srgbClr val="FFC000"/>
              </a:buClr>
              <a:buFont typeface="Wingdings" panose="05000000000000000000" pitchFamily="2" charset="2"/>
              <a:buChar char="§"/>
            </a:pPr>
            <a:r>
              <a:rPr lang="en-US" sz="2400" dirty="0"/>
              <a:t>Easier ask for potential members and members whom we are trying to </a:t>
            </a:r>
            <a:r>
              <a:rPr lang="en-US" sz="2400" dirty="0" smtClean="0"/>
              <a:t>activate</a:t>
            </a:r>
            <a:endParaRPr lang="en-US" sz="2400" dirty="0"/>
          </a:p>
        </p:txBody>
      </p:sp>
    </p:spTree>
    <p:extLst>
      <p:ext uri="{BB962C8B-B14F-4D97-AF65-F5344CB8AC3E}">
        <p14:creationId xmlns:p14="http://schemas.microsoft.com/office/powerpoint/2010/main" val="3317554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934200" y="6477000"/>
            <a:ext cx="1905000" cy="304800"/>
          </a:xfrm>
          <a:prstGeom prst="rect">
            <a:avLst/>
          </a:prstGeom>
        </p:spPr>
        <p:txBody>
          <a:bodyPr/>
          <a:lstStyle/>
          <a:p>
            <a:pPr algn="r">
              <a:defRPr/>
            </a:pPr>
            <a:fld id="{8505C890-3273-44D2-84DE-A440F674895E}" type="slidenum">
              <a:rPr lang="en-US">
                <a:solidFill>
                  <a:srgbClr val="000000"/>
                </a:solidFill>
              </a:rPr>
              <a:pPr algn="r">
                <a:defRPr/>
              </a:pPr>
              <a:t>4</a:t>
            </a:fld>
            <a:endParaRPr lang="en-US" dirty="0">
              <a:solidFill>
                <a:srgbClr val="000000"/>
              </a:solidFill>
            </a:endParaRPr>
          </a:p>
        </p:txBody>
      </p:sp>
      <p:sp>
        <p:nvSpPr>
          <p:cNvPr id="5123" name="Rectangle 2"/>
          <p:cNvSpPr>
            <a:spLocks noGrp="1" noChangeArrowheads="1"/>
          </p:cNvSpPr>
          <p:nvPr>
            <p:ph type="title"/>
          </p:nvPr>
        </p:nvSpPr>
        <p:spPr/>
        <p:txBody>
          <a:bodyPr/>
          <a:lstStyle/>
          <a:p>
            <a:pPr eaLnBrk="1" hangingPunct="1"/>
            <a:r>
              <a:rPr lang="en-US" sz="4400" b="1" dirty="0" smtClean="0">
                <a:solidFill>
                  <a:schemeClr val="accent1">
                    <a:lumMod val="75000"/>
                  </a:schemeClr>
                </a:solidFill>
              </a:rPr>
              <a:t>Mapping Definition</a:t>
            </a:r>
          </a:p>
        </p:txBody>
      </p:sp>
      <p:sp>
        <p:nvSpPr>
          <p:cNvPr id="5124" name="Rectangle 3"/>
          <p:cNvSpPr>
            <a:spLocks noGrp="1" noChangeArrowheads="1"/>
          </p:cNvSpPr>
          <p:nvPr>
            <p:ph type="body" idx="1"/>
          </p:nvPr>
        </p:nvSpPr>
        <p:spPr>
          <a:xfrm>
            <a:off x="990600" y="1676400"/>
            <a:ext cx="7315200" cy="4648200"/>
          </a:xfrm>
        </p:spPr>
        <p:txBody>
          <a:bodyPr/>
          <a:lstStyle/>
          <a:p>
            <a:pPr marL="0" indent="0" eaLnBrk="1" hangingPunct="1">
              <a:buNone/>
            </a:pPr>
            <a:r>
              <a:rPr lang="en-US" dirty="0" smtClean="0"/>
              <a:t>“Depicts a worksite or relationships in a way that clarifies spatial and work processes, proximities and distances.”</a:t>
            </a:r>
          </a:p>
          <a:p>
            <a:pPr eaLnBrk="1" hangingPunct="1">
              <a:buFontTx/>
              <a:buNone/>
            </a:pPr>
            <a:endParaRPr lang="en-US" sz="1800" dirty="0" smtClean="0"/>
          </a:p>
          <a:p>
            <a:pPr algn="r" eaLnBrk="1" hangingPunct="1">
              <a:buFontTx/>
              <a:buNone/>
            </a:pPr>
            <a:r>
              <a:rPr lang="en-US" sz="2400" b="1" dirty="0" smtClean="0">
                <a:solidFill>
                  <a:schemeClr val="accent1">
                    <a:lumMod val="75000"/>
                  </a:schemeClr>
                </a:solidFill>
              </a:rPr>
              <a:t>AFT Organizing Model</a:t>
            </a:r>
          </a:p>
        </p:txBody>
      </p:sp>
    </p:spTree>
    <p:extLst>
      <p:ext uri="{BB962C8B-B14F-4D97-AF65-F5344CB8AC3E}">
        <p14:creationId xmlns:p14="http://schemas.microsoft.com/office/powerpoint/2010/main" val="463893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934200" y="6477000"/>
            <a:ext cx="1905000" cy="304800"/>
          </a:xfrm>
          <a:prstGeom prst="rect">
            <a:avLst/>
          </a:prstGeom>
        </p:spPr>
        <p:txBody>
          <a:bodyPr/>
          <a:lstStyle/>
          <a:p>
            <a:pPr algn="r">
              <a:defRPr/>
            </a:pPr>
            <a:fld id="{A4FACBAF-7E4A-4EC8-BDC5-5E25903EA013}" type="slidenum">
              <a:rPr lang="en-US">
                <a:solidFill>
                  <a:srgbClr val="000000"/>
                </a:solidFill>
              </a:rPr>
              <a:pPr algn="r">
                <a:defRPr/>
              </a:pPr>
              <a:t>5</a:t>
            </a:fld>
            <a:endParaRPr lang="en-US" dirty="0">
              <a:solidFill>
                <a:srgbClr val="000000"/>
              </a:solidFill>
            </a:endParaRPr>
          </a:p>
        </p:txBody>
      </p:sp>
      <p:sp>
        <p:nvSpPr>
          <p:cNvPr id="6147" name="Rectangle 2"/>
          <p:cNvSpPr>
            <a:spLocks noGrp="1" noChangeArrowheads="1"/>
          </p:cNvSpPr>
          <p:nvPr>
            <p:ph type="title"/>
          </p:nvPr>
        </p:nvSpPr>
        <p:spPr/>
        <p:txBody>
          <a:bodyPr anchor="t"/>
          <a:lstStyle/>
          <a:p>
            <a:pPr eaLnBrk="1" hangingPunct="1"/>
            <a:r>
              <a:rPr lang="en-US" sz="4400" b="1" dirty="0" smtClean="0">
                <a:solidFill>
                  <a:schemeClr val="accent1">
                    <a:lumMod val="75000"/>
                  </a:schemeClr>
                </a:solidFill>
              </a:rPr>
              <a:t>Why map?</a:t>
            </a:r>
          </a:p>
        </p:txBody>
      </p:sp>
      <p:sp>
        <p:nvSpPr>
          <p:cNvPr id="6148" name="Rectangle 3"/>
          <p:cNvSpPr>
            <a:spLocks noGrp="1" noChangeArrowheads="1"/>
          </p:cNvSpPr>
          <p:nvPr>
            <p:ph type="body" idx="1"/>
          </p:nvPr>
        </p:nvSpPr>
        <p:spPr>
          <a:xfrm>
            <a:off x="457200" y="1246909"/>
            <a:ext cx="8229600" cy="4890655"/>
          </a:xfrm>
        </p:spPr>
        <p:txBody>
          <a:bodyPr>
            <a:noAutofit/>
          </a:bodyPr>
          <a:lstStyle/>
          <a:p>
            <a:pPr eaLnBrk="1" hangingPunct="1">
              <a:spcAft>
                <a:spcPts val="600"/>
              </a:spcAft>
              <a:buClr>
                <a:srgbClr val="FFC000"/>
              </a:buClr>
              <a:buFont typeface="Wingdings" panose="05000000000000000000" pitchFamily="2" charset="2"/>
              <a:buChar char="§"/>
            </a:pPr>
            <a:r>
              <a:rPr lang="en-US" sz="2600" dirty="0" smtClean="0"/>
              <a:t>Easily identify missing information</a:t>
            </a:r>
          </a:p>
          <a:p>
            <a:pPr eaLnBrk="1" hangingPunct="1">
              <a:spcAft>
                <a:spcPts val="600"/>
              </a:spcAft>
              <a:buClr>
                <a:srgbClr val="FFC000"/>
              </a:buClr>
              <a:buFont typeface="Wingdings" panose="05000000000000000000" pitchFamily="2" charset="2"/>
              <a:buChar char="§"/>
            </a:pPr>
            <a:r>
              <a:rPr lang="en-US" sz="2600" dirty="0" smtClean="0"/>
              <a:t>See relationships based on geography and other factors</a:t>
            </a:r>
          </a:p>
          <a:p>
            <a:pPr eaLnBrk="1" hangingPunct="1">
              <a:spcAft>
                <a:spcPts val="600"/>
              </a:spcAft>
              <a:buClr>
                <a:srgbClr val="FFC000"/>
              </a:buClr>
              <a:buFont typeface="Wingdings" panose="05000000000000000000" pitchFamily="2" charset="2"/>
              <a:buChar char="§"/>
            </a:pPr>
            <a:r>
              <a:rPr lang="en-US" sz="2600" dirty="0" smtClean="0"/>
              <a:t>ID social networks</a:t>
            </a:r>
          </a:p>
          <a:p>
            <a:pPr eaLnBrk="1" hangingPunct="1">
              <a:spcAft>
                <a:spcPts val="600"/>
              </a:spcAft>
              <a:buClr>
                <a:srgbClr val="FFC000"/>
              </a:buClr>
              <a:buFont typeface="Wingdings" panose="05000000000000000000" pitchFamily="2" charset="2"/>
              <a:buChar char="§"/>
            </a:pPr>
            <a:r>
              <a:rPr lang="en-US" sz="2600" dirty="0" smtClean="0"/>
              <a:t>Assess strengths and weaknesses</a:t>
            </a:r>
          </a:p>
          <a:p>
            <a:pPr eaLnBrk="1" hangingPunct="1">
              <a:spcAft>
                <a:spcPts val="600"/>
              </a:spcAft>
              <a:buClr>
                <a:srgbClr val="FFC000"/>
              </a:buClr>
              <a:buFont typeface="Wingdings" panose="05000000000000000000" pitchFamily="2" charset="2"/>
              <a:buChar char="§"/>
            </a:pPr>
            <a:r>
              <a:rPr lang="en-US" sz="2600" dirty="0" smtClean="0"/>
              <a:t>Plan work, next steps and assignments</a:t>
            </a:r>
          </a:p>
          <a:p>
            <a:pPr eaLnBrk="1" hangingPunct="1">
              <a:spcAft>
                <a:spcPts val="600"/>
              </a:spcAft>
              <a:buClr>
                <a:srgbClr val="FFC000"/>
              </a:buClr>
              <a:buFont typeface="Wingdings" panose="05000000000000000000" pitchFamily="2" charset="2"/>
              <a:buChar char="§"/>
            </a:pPr>
            <a:r>
              <a:rPr lang="en-US" sz="2600" dirty="0" smtClean="0"/>
              <a:t>Can involve members / employees</a:t>
            </a:r>
          </a:p>
          <a:p>
            <a:pPr eaLnBrk="1" hangingPunct="1">
              <a:spcAft>
                <a:spcPts val="600"/>
              </a:spcAft>
              <a:buClr>
                <a:srgbClr val="FFC000"/>
              </a:buClr>
              <a:buFont typeface="Wingdings" panose="05000000000000000000" pitchFamily="2" charset="2"/>
              <a:buChar char="§"/>
            </a:pPr>
            <a:r>
              <a:rPr lang="en-US" sz="2600" dirty="0" smtClean="0"/>
              <a:t>Give assignments</a:t>
            </a:r>
          </a:p>
          <a:p>
            <a:pPr eaLnBrk="1" hangingPunct="1">
              <a:lnSpc>
                <a:spcPct val="120000"/>
              </a:lnSpc>
              <a:buClr>
                <a:srgbClr val="FFC000"/>
              </a:buClr>
              <a:buFont typeface="Wingdings" panose="05000000000000000000" pitchFamily="2" charset="2"/>
              <a:buChar char="§"/>
            </a:pPr>
            <a:r>
              <a:rPr lang="en-US" sz="2600" dirty="0" smtClean="0"/>
              <a:t>Add a personal touch to representation</a:t>
            </a:r>
          </a:p>
          <a:p>
            <a:pPr eaLnBrk="1" hangingPunct="1">
              <a:lnSpc>
                <a:spcPct val="90000"/>
              </a:lnSpc>
              <a:buFontTx/>
              <a:buNone/>
            </a:pPr>
            <a:endParaRPr lang="en-US" sz="2400" dirty="0" smtClean="0"/>
          </a:p>
        </p:txBody>
      </p:sp>
    </p:spTree>
    <p:extLst>
      <p:ext uri="{BB962C8B-B14F-4D97-AF65-F5344CB8AC3E}">
        <p14:creationId xmlns:p14="http://schemas.microsoft.com/office/powerpoint/2010/main" val="2994834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934200" y="6477000"/>
            <a:ext cx="1905000" cy="304800"/>
          </a:xfrm>
          <a:prstGeom prst="rect">
            <a:avLst/>
          </a:prstGeom>
        </p:spPr>
        <p:txBody>
          <a:bodyPr/>
          <a:lstStyle/>
          <a:p>
            <a:pPr algn="r">
              <a:defRPr/>
            </a:pPr>
            <a:fld id="{E32B8C95-302E-4D1C-AC09-E706C6A9FA9C}" type="slidenum">
              <a:rPr lang="en-US">
                <a:solidFill>
                  <a:srgbClr val="000000"/>
                </a:solidFill>
              </a:rPr>
              <a:pPr algn="r">
                <a:defRPr/>
              </a:pPr>
              <a:t>6</a:t>
            </a:fld>
            <a:endParaRPr lang="en-US">
              <a:solidFill>
                <a:srgbClr val="000000"/>
              </a:solidFill>
            </a:endParaRPr>
          </a:p>
        </p:txBody>
      </p:sp>
      <p:sp>
        <p:nvSpPr>
          <p:cNvPr id="7171" name="Rectangle 2"/>
          <p:cNvSpPr>
            <a:spLocks noGrp="1" noChangeArrowheads="1"/>
          </p:cNvSpPr>
          <p:nvPr>
            <p:ph type="title"/>
          </p:nvPr>
        </p:nvSpPr>
        <p:spPr>
          <a:xfrm>
            <a:off x="277091" y="304800"/>
            <a:ext cx="8409709" cy="1295400"/>
          </a:xfrm>
        </p:spPr>
        <p:txBody>
          <a:bodyPr>
            <a:normAutofit fontScale="90000"/>
          </a:bodyPr>
          <a:lstStyle/>
          <a:p>
            <a:pPr eaLnBrk="1" hangingPunct="1"/>
            <a:r>
              <a:rPr lang="en-US" sz="3200" b="1" dirty="0" smtClean="0">
                <a:solidFill>
                  <a:schemeClr val="accent1">
                    <a:lumMod val="75000"/>
                  </a:schemeClr>
                </a:solidFill>
              </a:rPr>
              <a:t>Mapping the Workplace</a:t>
            </a:r>
            <a:br>
              <a:rPr lang="en-US" sz="3200" b="1" dirty="0" smtClean="0">
                <a:solidFill>
                  <a:schemeClr val="accent1">
                    <a:lumMod val="75000"/>
                  </a:schemeClr>
                </a:solidFill>
              </a:rPr>
            </a:br>
            <a:r>
              <a:rPr lang="en-US" sz="4400" b="1" dirty="0" smtClean="0">
                <a:solidFill>
                  <a:schemeClr val="accent1">
                    <a:lumMod val="75000"/>
                  </a:schemeClr>
                </a:solidFill>
              </a:rPr>
              <a:t>How do you get what you need?</a:t>
            </a:r>
          </a:p>
        </p:txBody>
      </p:sp>
      <p:sp>
        <p:nvSpPr>
          <p:cNvPr id="7172" name="Rectangle 3"/>
          <p:cNvSpPr>
            <a:spLocks noGrp="1" noChangeArrowheads="1"/>
          </p:cNvSpPr>
          <p:nvPr>
            <p:ph type="body" idx="1"/>
          </p:nvPr>
        </p:nvSpPr>
        <p:spPr>
          <a:xfrm>
            <a:off x="457200" y="1842655"/>
            <a:ext cx="8382000" cy="4862945"/>
          </a:xfrm>
        </p:spPr>
        <p:txBody>
          <a:bodyPr/>
          <a:lstStyle/>
          <a:p>
            <a:pPr eaLnBrk="1" hangingPunct="1">
              <a:spcAft>
                <a:spcPts val="1200"/>
              </a:spcAft>
              <a:buClr>
                <a:srgbClr val="FFC000"/>
              </a:buClr>
              <a:buFont typeface="Wingdings" panose="05000000000000000000" pitchFamily="2" charset="2"/>
              <a:buChar char="§"/>
            </a:pPr>
            <a:r>
              <a:rPr lang="en-US" sz="2800" dirty="0" smtClean="0"/>
              <a:t>It’s already there!</a:t>
            </a:r>
          </a:p>
          <a:p>
            <a:pPr eaLnBrk="1" hangingPunct="1">
              <a:spcAft>
                <a:spcPts val="1200"/>
              </a:spcAft>
              <a:buClr>
                <a:srgbClr val="FFC000"/>
              </a:buClr>
              <a:buFont typeface="Wingdings" panose="05000000000000000000" pitchFamily="2" charset="2"/>
              <a:buChar char="§"/>
            </a:pPr>
            <a:r>
              <a:rPr lang="en-US" sz="2800" dirty="0" smtClean="0"/>
              <a:t>Activists, building reps, committee, etc.</a:t>
            </a:r>
          </a:p>
          <a:p>
            <a:pPr eaLnBrk="1" hangingPunct="1">
              <a:spcAft>
                <a:spcPts val="1200"/>
              </a:spcAft>
              <a:buClr>
                <a:srgbClr val="FFC000"/>
              </a:buClr>
              <a:buFont typeface="Wingdings" panose="05000000000000000000" pitchFamily="2" charset="2"/>
              <a:buChar char="§"/>
            </a:pPr>
            <a:r>
              <a:rPr lang="en-US" sz="2800" dirty="0" smtClean="0"/>
              <a:t>Members </a:t>
            </a:r>
          </a:p>
          <a:p>
            <a:pPr eaLnBrk="1" hangingPunct="1">
              <a:spcAft>
                <a:spcPts val="1200"/>
              </a:spcAft>
              <a:buClr>
                <a:srgbClr val="FFC000"/>
              </a:buClr>
              <a:buFont typeface="Wingdings" panose="05000000000000000000" pitchFamily="2" charset="2"/>
              <a:buChar char="§"/>
            </a:pPr>
            <a:r>
              <a:rPr lang="en-US" sz="2800" dirty="0" smtClean="0"/>
              <a:t>One-on-ones</a:t>
            </a:r>
          </a:p>
          <a:p>
            <a:pPr eaLnBrk="1" hangingPunct="1">
              <a:spcAft>
                <a:spcPts val="1200"/>
              </a:spcAft>
              <a:buClr>
                <a:srgbClr val="FFC000"/>
              </a:buClr>
              <a:buFont typeface="Wingdings" panose="05000000000000000000" pitchFamily="2" charset="2"/>
              <a:buChar char="§"/>
            </a:pPr>
            <a:r>
              <a:rPr lang="en-US" sz="2800" dirty="0" smtClean="0"/>
              <a:t>Debriefs</a:t>
            </a:r>
          </a:p>
          <a:p>
            <a:pPr eaLnBrk="1" hangingPunct="1">
              <a:buClr>
                <a:srgbClr val="FFC000"/>
              </a:buClr>
              <a:buFont typeface="Wingdings" panose="05000000000000000000" pitchFamily="2" charset="2"/>
              <a:buChar char="§"/>
            </a:pPr>
            <a:r>
              <a:rPr lang="en-US" sz="2800" dirty="0" smtClean="0"/>
              <a:t>Research</a:t>
            </a:r>
          </a:p>
          <a:p>
            <a:pPr eaLnBrk="1" hangingPunct="1"/>
            <a:endParaRPr lang="en-US" dirty="0" smtClean="0"/>
          </a:p>
        </p:txBody>
      </p:sp>
    </p:spTree>
    <p:extLst>
      <p:ext uri="{BB962C8B-B14F-4D97-AF65-F5344CB8AC3E}">
        <p14:creationId xmlns:p14="http://schemas.microsoft.com/office/powerpoint/2010/main" val="1598685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934200" y="6477000"/>
            <a:ext cx="1905000" cy="304800"/>
          </a:xfrm>
          <a:prstGeom prst="rect">
            <a:avLst/>
          </a:prstGeom>
        </p:spPr>
        <p:txBody>
          <a:bodyPr/>
          <a:lstStyle/>
          <a:p>
            <a:pPr algn="r">
              <a:defRPr/>
            </a:pPr>
            <a:fld id="{FE0B9325-A8AF-429B-AF07-DF3A0D6A3A20}" type="slidenum">
              <a:rPr lang="en-US">
                <a:solidFill>
                  <a:srgbClr val="000000"/>
                </a:solidFill>
              </a:rPr>
              <a:pPr algn="r">
                <a:defRPr/>
              </a:pPr>
              <a:t>7</a:t>
            </a:fld>
            <a:endParaRPr lang="en-US" dirty="0">
              <a:solidFill>
                <a:srgbClr val="000000"/>
              </a:solidFill>
            </a:endParaRPr>
          </a:p>
        </p:txBody>
      </p:sp>
      <p:sp>
        <p:nvSpPr>
          <p:cNvPr id="8195" name="Rectangle 2"/>
          <p:cNvSpPr>
            <a:spLocks noGrp="1" noChangeArrowheads="1"/>
          </p:cNvSpPr>
          <p:nvPr>
            <p:ph type="title"/>
          </p:nvPr>
        </p:nvSpPr>
        <p:spPr/>
        <p:txBody>
          <a:bodyPr>
            <a:normAutofit fontScale="90000"/>
          </a:bodyPr>
          <a:lstStyle/>
          <a:p>
            <a:pPr eaLnBrk="1" hangingPunct="1"/>
            <a:r>
              <a:rPr lang="en-US" sz="3600" b="1" dirty="0" smtClean="0">
                <a:solidFill>
                  <a:schemeClr val="accent1">
                    <a:lumMod val="75000"/>
                  </a:schemeClr>
                </a:solidFill>
              </a:rPr>
              <a:t>Mapping the Workplace</a:t>
            </a:r>
            <a:br>
              <a:rPr lang="en-US" sz="3600" b="1" dirty="0" smtClean="0">
                <a:solidFill>
                  <a:schemeClr val="accent1">
                    <a:lumMod val="75000"/>
                  </a:schemeClr>
                </a:solidFill>
              </a:rPr>
            </a:br>
            <a:r>
              <a:rPr lang="en-US" sz="4900" b="1" dirty="0" smtClean="0">
                <a:solidFill>
                  <a:schemeClr val="accent1">
                    <a:lumMod val="75000"/>
                  </a:schemeClr>
                </a:solidFill>
              </a:rPr>
              <a:t>What to include</a:t>
            </a:r>
          </a:p>
        </p:txBody>
      </p:sp>
      <p:sp>
        <p:nvSpPr>
          <p:cNvPr id="8196" name="Rectangle 3"/>
          <p:cNvSpPr>
            <a:spLocks noGrp="1" noChangeArrowheads="1"/>
          </p:cNvSpPr>
          <p:nvPr>
            <p:ph type="body" idx="1"/>
          </p:nvPr>
        </p:nvSpPr>
        <p:spPr/>
        <p:txBody>
          <a:bodyPr>
            <a:normAutofit lnSpcReduction="10000"/>
          </a:bodyPr>
          <a:lstStyle/>
          <a:p>
            <a:pPr eaLnBrk="1" hangingPunct="1">
              <a:lnSpc>
                <a:spcPct val="90000"/>
              </a:lnSpc>
              <a:spcAft>
                <a:spcPts val="600"/>
              </a:spcAft>
              <a:buClr>
                <a:srgbClr val="FFC000"/>
              </a:buClr>
              <a:buFont typeface="Wingdings" panose="05000000000000000000" pitchFamily="2" charset="2"/>
              <a:buChar char="§"/>
            </a:pPr>
            <a:r>
              <a:rPr lang="en-US" sz="2800" dirty="0" smtClean="0"/>
              <a:t>Geographic depiction of worksite – entrance, break room, smoking area</a:t>
            </a:r>
          </a:p>
          <a:p>
            <a:pPr eaLnBrk="1" hangingPunct="1">
              <a:lnSpc>
                <a:spcPct val="90000"/>
              </a:lnSpc>
              <a:spcAft>
                <a:spcPts val="600"/>
              </a:spcAft>
              <a:buClr>
                <a:srgbClr val="FFC000"/>
              </a:buClr>
              <a:buFont typeface="Wingdings" panose="05000000000000000000" pitchFamily="2" charset="2"/>
              <a:buChar char="§"/>
            </a:pPr>
            <a:r>
              <a:rPr lang="en-US" sz="2800" dirty="0" smtClean="0"/>
              <a:t>Location of workers</a:t>
            </a:r>
          </a:p>
          <a:p>
            <a:pPr eaLnBrk="1" hangingPunct="1">
              <a:lnSpc>
                <a:spcPct val="90000"/>
              </a:lnSpc>
              <a:spcAft>
                <a:spcPts val="600"/>
              </a:spcAft>
              <a:buClr>
                <a:srgbClr val="FFC000"/>
              </a:buClr>
              <a:buFont typeface="Wingdings" panose="05000000000000000000" pitchFamily="2" charset="2"/>
              <a:buChar char="§"/>
            </a:pPr>
            <a:r>
              <a:rPr lang="en-US" sz="2800" dirty="0" smtClean="0"/>
              <a:t>Worker identifications</a:t>
            </a:r>
          </a:p>
          <a:p>
            <a:pPr eaLnBrk="1" hangingPunct="1">
              <a:lnSpc>
                <a:spcPct val="90000"/>
              </a:lnSpc>
              <a:spcAft>
                <a:spcPts val="600"/>
              </a:spcAft>
              <a:buClr>
                <a:srgbClr val="FFC000"/>
              </a:buClr>
              <a:buFont typeface="Wingdings" panose="05000000000000000000" pitchFamily="2" charset="2"/>
              <a:buChar char="§"/>
            </a:pPr>
            <a:r>
              <a:rPr lang="en-US" sz="2800" dirty="0" smtClean="0"/>
              <a:t>Location of supervisors</a:t>
            </a:r>
          </a:p>
          <a:p>
            <a:pPr eaLnBrk="1" hangingPunct="1">
              <a:lnSpc>
                <a:spcPct val="90000"/>
              </a:lnSpc>
              <a:spcAft>
                <a:spcPts val="600"/>
              </a:spcAft>
              <a:buClr>
                <a:srgbClr val="FFC000"/>
              </a:buClr>
              <a:buFont typeface="Wingdings" panose="05000000000000000000" pitchFamily="2" charset="2"/>
              <a:buChar char="§"/>
            </a:pPr>
            <a:r>
              <a:rPr lang="en-US" sz="2800" dirty="0" smtClean="0"/>
              <a:t>Grouping of workers</a:t>
            </a:r>
          </a:p>
          <a:p>
            <a:pPr eaLnBrk="1" hangingPunct="1">
              <a:lnSpc>
                <a:spcPct val="90000"/>
              </a:lnSpc>
              <a:spcAft>
                <a:spcPts val="600"/>
              </a:spcAft>
              <a:buClr>
                <a:srgbClr val="FFC000"/>
              </a:buClr>
              <a:buFont typeface="Wingdings" panose="05000000000000000000" pitchFamily="2" charset="2"/>
              <a:buChar char="§"/>
            </a:pPr>
            <a:r>
              <a:rPr lang="en-US" sz="2800" dirty="0" smtClean="0"/>
              <a:t>Names of workers and others</a:t>
            </a:r>
          </a:p>
          <a:p>
            <a:pPr eaLnBrk="1" hangingPunct="1">
              <a:lnSpc>
                <a:spcPct val="90000"/>
              </a:lnSpc>
              <a:spcAft>
                <a:spcPts val="600"/>
              </a:spcAft>
              <a:buClr>
                <a:srgbClr val="FFC000"/>
              </a:buClr>
              <a:buFont typeface="Wingdings" panose="05000000000000000000" pitchFamily="2" charset="2"/>
              <a:buChar char="§"/>
            </a:pPr>
            <a:r>
              <a:rPr lang="en-US" sz="2800" dirty="0" smtClean="0"/>
              <a:t>Activist, building rep, committee member</a:t>
            </a:r>
          </a:p>
          <a:p>
            <a:pPr eaLnBrk="1" hangingPunct="1">
              <a:lnSpc>
                <a:spcPct val="90000"/>
              </a:lnSpc>
              <a:buClr>
                <a:srgbClr val="FFC000"/>
              </a:buClr>
              <a:buFont typeface="Wingdings" panose="05000000000000000000" pitchFamily="2" charset="2"/>
              <a:buChar char="§"/>
            </a:pPr>
            <a:r>
              <a:rPr lang="en-US" sz="2800" dirty="0" smtClean="0"/>
              <a:t>Activism and tests </a:t>
            </a:r>
          </a:p>
        </p:txBody>
      </p:sp>
    </p:spTree>
    <p:extLst>
      <p:ext uri="{BB962C8B-B14F-4D97-AF65-F5344CB8AC3E}">
        <p14:creationId xmlns:p14="http://schemas.microsoft.com/office/powerpoint/2010/main" val="4136119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chemeClr val="accent1">
                    <a:lumMod val="75000"/>
                  </a:schemeClr>
                </a:solidFill>
              </a:rPr>
              <a:t>Mapping activity</a:t>
            </a:r>
            <a:endParaRPr lang="en-US" sz="4400" b="1" dirty="0">
              <a:solidFill>
                <a:schemeClr val="accent1">
                  <a:lumMod val="75000"/>
                </a:schemeClr>
              </a:solidFill>
            </a:endParaRPr>
          </a:p>
        </p:txBody>
      </p:sp>
      <p:sp>
        <p:nvSpPr>
          <p:cNvPr id="3" name="Content Placeholder 2"/>
          <p:cNvSpPr>
            <a:spLocks noGrp="1"/>
          </p:cNvSpPr>
          <p:nvPr>
            <p:ph idx="1"/>
          </p:nvPr>
        </p:nvSpPr>
        <p:spPr>
          <a:xfrm>
            <a:off x="457200" y="1600200"/>
            <a:ext cx="8229600" cy="4191000"/>
          </a:xfrm>
        </p:spPr>
        <p:txBody>
          <a:bodyPr>
            <a:normAutofit/>
          </a:bodyPr>
          <a:lstStyle/>
          <a:p>
            <a:pPr marL="514350" indent="-514350">
              <a:spcAft>
                <a:spcPts val="2400"/>
              </a:spcAft>
              <a:buClr>
                <a:srgbClr val="FFC000"/>
              </a:buClr>
              <a:buFont typeface="+mj-lt"/>
              <a:buAutoNum type="arabicPeriod"/>
            </a:pPr>
            <a:r>
              <a:rPr lang="en-US" sz="2800" dirty="0" smtClean="0"/>
              <a:t>Use the provided map and a membership list, fill out the map.</a:t>
            </a:r>
          </a:p>
          <a:p>
            <a:pPr marL="514350" indent="-514350">
              <a:spcAft>
                <a:spcPts val="2400"/>
              </a:spcAft>
              <a:buClr>
                <a:srgbClr val="FFC000"/>
              </a:buClr>
              <a:buFont typeface="+mj-lt"/>
              <a:buAutoNum type="arabicPeriod"/>
            </a:pPr>
            <a:r>
              <a:rPr lang="en-US" sz="2800" dirty="0" smtClean="0"/>
              <a:t>All information provided must be referenced in some way. </a:t>
            </a:r>
          </a:p>
          <a:p>
            <a:pPr marL="514350" indent="-514350">
              <a:buClr>
                <a:srgbClr val="FFC000"/>
              </a:buClr>
              <a:buFont typeface="+mj-lt"/>
              <a:buAutoNum type="arabicPeriod"/>
            </a:pPr>
            <a:r>
              <a:rPr lang="en-US" sz="2800" dirty="0" smtClean="0"/>
              <a:t>Report to the group the parts of the information your team chose to highlight and why?</a:t>
            </a:r>
            <a:endParaRPr lang="en-US" sz="2800" dirty="0"/>
          </a:p>
        </p:txBody>
      </p:sp>
      <p:sp>
        <p:nvSpPr>
          <p:cNvPr id="4" name="Slide Number Placeholder 3"/>
          <p:cNvSpPr>
            <a:spLocks noGrp="1"/>
          </p:cNvSpPr>
          <p:nvPr>
            <p:ph type="sldNum" sz="quarter" idx="4294967295"/>
          </p:nvPr>
        </p:nvSpPr>
        <p:spPr>
          <a:xfrm>
            <a:off x="6934200" y="6477000"/>
            <a:ext cx="1905000" cy="304800"/>
          </a:xfrm>
          <a:prstGeom prst="rect">
            <a:avLst/>
          </a:prstGeom>
        </p:spPr>
        <p:txBody>
          <a:bodyPr/>
          <a:lstStyle/>
          <a:p>
            <a:pPr algn="r"/>
            <a:fld id="{1CD5C415-DCB3-43BE-9295-0736A6697ABF}" type="slidenum">
              <a:rPr lang="en-US" altLang="en-US" smtClean="0"/>
              <a:pPr algn="r"/>
              <a:t>8</a:t>
            </a:fld>
            <a:endParaRPr lang="en-US" altLang="en-US" dirty="0"/>
          </a:p>
        </p:txBody>
      </p:sp>
    </p:spTree>
    <p:extLst>
      <p:ext uri="{BB962C8B-B14F-4D97-AF65-F5344CB8AC3E}">
        <p14:creationId xmlns:p14="http://schemas.microsoft.com/office/powerpoint/2010/main" val="3066298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934200" y="6477000"/>
            <a:ext cx="1905000" cy="304800"/>
          </a:xfrm>
          <a:prstGeom prst="rect">
            <a:avLst/>
          </a:prstGeom>
        </p:spPr>
        <p:txBody>
          <a:bodyPr/>
          <a:lstStyle/>
          <a:p>
            <a:pPr algn="r">
              <a:defRPr/>
            </a:pPr>
            <a:fld id="{F10F9606-C412-4071-B3DA-F4647E574201}" type="slidenum">
              <a:rPr lang="en-US">
                <a:solidFill>
                  <a:srgbClr val="000000"/>
                </a:solidFill>
              </a:rPr>
              <a:pPr algn="r">
                <a:defRPr/>
              </a:pPr>
              <a:t>9</a:t>
            </a:fld>
            <a:endParaRPr lang="en-US" dirty="0">
              <a:solidFill>
                <a:srgbClr val="000000"/>
              </a:solidFill>
            </a:endParaRPr>
          </a:p>
        </p:txBody>
      </p:sp>
      <p:sp>
        <p:nvSpPr>
          <p:cNvPr id="9219" name="Rectangle 2"/>
          <p:cNvSpPr>
            <a:spLocks noGrp="1" noChangeArrowheads="1"/>
          </p:cNvSpPr>
          <p:nvPr>
            <p:ph type="title"/>
          </p:nvPr>
        </p:nvSpPr>
        <p:spPr/>
        <p:txBody>
          <a:bodyPr>
            <a:normAutofit fontScale="90000"/>
          </a:bodyPr>
          <a:lstStyle/>
          <a:p>
            <a:pPr eaLnBrk="1" hangingPunct="1"/>
            <a:r>
              <a:rPr lang="en-US" sz="3600" b="1" dirty="0" smtClean="0">
                <a:solidFill>
                  <a:schemeClr val="accent1">
                    <a:lumMod val="75000"/>
                  </a:schemeClr>
                </a:solidFill>
              </a:rPr>
              <a:t>Mapping the Workplace</a:t>
            </a:r>
            <a:br>
              <a:rPr lang="en-US" sz="3600" b="1" dirty="0" smtClean="0">
                <a:solidFill>
                  <a:schemeClr val="accent1">
                    <a:lumMod val="75000"/>
                  </a:schemeClr>
                </a:solidFill>
              </a:rPr>
            </a:br>
            <a:r>
              <a:rPr lang="en-US" sz="4900" b="1" dirty="0" smtClean="0">
                <a:solidFill>
                  <a:schemeClr val="accent1">
                    <a:lumMod val="75000"/>
                  </a:schemeClr>
                </a:solidFill>
              </a:rPr>
              <a:t>Analysis over time</a:t>
            </a:r>
          </a:p>
        </p:txBody>
      </p:sp>
      <p:sp>
        <p:nvSpPr>
          <p:cNvPr id="9220" name="Rectangle 3"/>
          <p:cNvSpPr>
            <a:spLocks noGrp="1" noChangeArrowheads="1"/>
          </p:cNvSpPr>
          <p:nvPr>
            <p:ph type="body" idx="1"/>
          </p:nvPr>
        </p:nvSpPr>
        <p:spPr>
          <a:xfrm>
            <a:off x="457200" y="1828800"/>
            <a:ext cx="8229600" cy="4419600"/>
          </a:xfrm>
        </p:spPr>
        <p:txBody>
          <a:bodyPr>
            <a:normAutofit/>
          </a:bodyPr>
          <a:lstStyle/>
          <a:p>
            <a:pPr>
              <a:lnSpc>
                <a:spcPct val="90000"/>
              </a:lnSpc>
              <a:spcAft>
                <a:spcPts val="1200"/>
              </a:spcAft>
              <a:buClr>
                <a:srgbClr val="FFC000"/>
              </a:buClr>
              <a:buFont typeface="Wingdings" panose="05000000000000000000" pitchFamily="2" charset="2"/>
              <a:buChar char="§"/>
            </a:pPr>
            <a:r>
              <a:rPr lang="en-US" sz="2600" dirty="0" smtClean="0"/>
              <a:t>SAVE YOUR DATA!</a:t>
            </a:r>
          </a:p>
          <a:p>
            <a:pPr>
              <a:lnSpc>
                <a:spcPct val="90000"/>
              </a:lnSpc>
              <a:spcAft>
                <a:spcPts val="1200"/>
              </a:spcAft>
              <a:buClr>
                <a:srgbClr val="FFC000"/>
              </a:buClr>
              <a:buFont typeface="Wingdings" panose="05000000000000000000" pitchFamily="2" charset="2"/>
              <a:buChar char="§"/>
            </a:pPr>
            <a:r>
              <a:rPr lang="en-US" sz="2600" dirty="0" smtClean="0"/>
              <a:t>Learn from comparisons - beginning of year to end of  year, month to month, one year to another, with other worksites, other units, etc.</a:t>
            </a:r>
          </a:p>
          <a:p>
            <a:pPr>
              <a:lnSpc>
                <a:spcPct val="90000"/>
              </a:lnSpc>
              <a:spcAft>
                <a:spcPts val="1200"/>
              </a:spcAft>
              <a:buClr>
                <a:srgbClr val="FFC000"/>
              </a:buClr>
              <a:buFont typeface="Wingdings" panose="05000000000000000000" pitchFamily="2" charset="2"/>
              <a:buChar char="§"/>
            </a:pPr>
            <a:r>
              <a:rPr lang="en-US" sz="2600" dirty="0" smtClean="0"/>
              <a:t>Combine mapping with charting.</a:t>
            </a:r>
          </a:p>
          <a:p>
            <a:pPr>
              <a:lnSpc>
                <a:spcPct val="90000"/>
              </a:lnSpc>
              <a:spcAft>
                <a:spcPts val="1200"/>
              </a:spcAft>
              <a:buClr>
                <a:srgbClr val="FFC000"/>
              </a:buClr>
              <a:buFont typeface="Wingdings" panose="05000000000000000000" pitchFamily="2" charset="2"/>
              <a:buChar char="§"/>
            </a:pPr>
            <a:r>
              <a:rPr lang="en-US" sz="2600" dirty="0" smtClean="0"/>
              <a:t>Build in mapping to role of activists.</a:t>
            </a:r>
          </a:p>
          <a:p>
            <a:pPr>
              <a:lnSpc>
                <a:spcPct val="90000"/>
              </a:lnSpc>
              <a:buClr>
                <a:srgbClr val="FFC000"/>
              </a:buClr>
              <a:buFont typeface="Wingdings" panose="05000000000000000000" pitchFamily="2" charset="2"/>
              <a:buChar char="§"/>
            </a:pPr>
            <a:r>
              <a:rPr lang="en-US" sz="2600" dirty="0" smtClean="0"/>
              <a:t>Make mapping fun!</a:t>
            </a:r>
          </a:p>
        </p:txBody>
      </p:sp>
    </p:spTree>
    <p:extLst>
      <p:ext uri="{BB962C8B-B14F-4D97-AF65-F5344CB8AC3E}">
        <p14:creationId xmlns:p14="http://schemas.microsoft.com/office/powerpoint/2010/main" val="2539003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NationalPresentation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NationalPresentation2015</Template>
  <TotalTime>18</TotalTime>
  <Words>1710</Words>
  <Application>Microsoft Office PowerPoint</Application>
  <PresentationFormat>On-screen Show (4:3)</PresentationFormat>
  <Paragraphs>275</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NationalPresentation2015</vt:lpstr>
      <vt:lpstr>PowerPoint Presentation</vt:lpstr>
      <vt:lpstr>Objectives</vt:lpstr>
      <vt:lpstr>Why Do this?</vt:lpstr>
      <vt:lpstr>Mapping Definition</vt:lpstr>
      <vt:lpstr>Why map?</vt:lpstr>
      <vt:lpstr>Mapping the Workplace How do you get what you need?</vt:lpstr>
      <vt:lpstr>Mapping the Workplace What to include</vt:lpstr>
      <vt:lpstr>Mapping activity</vt:lpstr>
      <vt:lpstr>Mapping the Workplace Analysis over time</vt:lpstr>
      <vt:lpstr>Wall Charts Charting Definition</vt:lpstr>
      <vt:lpstr>Charting the Workplace Wall Charts</vt:lpstr>
      <vt:lpstr>Why chart?</vt:lpstr>
      <vt:lpstr>Charting “golden rules”</vt:lpstr>
      <vt:lpstr>Charting the Workplace How to create a chart</vt:lpstr>
      <vt:lpstr>What to include</vt:lpstr>
      <vt:lpstr>Charting activity</vt:lpstr>
      <vt:lpstr>Mapping/Charting Analysis</vt:lpstr>
      <vt:lpstr>Mapping, charting and analysis of the data </vt:lpstr>
      <vt:lpstr>Questions</vt:lpstr>
      <vt:lpstr>Contact information</vt:lpstr>
      <vt:lpstr>PowerPoint Presentation</vt:lpstr>
    </vt:vector>
  </TitlesOfParts>
  <Company>AFT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Kurtz, Union Leadership Institute</dc:creator>
  <cp:lastModifiedBy>Carol Kurtz, Union Leadership Institute</cp:lastModifiedBy>
  <cp:revision>3</cp:revision>
  <dcterms:created xsi:type="dcterms:W3CDTF">2015-10-31T19:11:03Z</dcterms:created>
  <dcterms:modified xsi:type="dcterms:W3CDTF">2015-10-31T19:29:10Z</dcterms:modified>
</cp:coreProperties>
</file>